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3"/>
  </p:handoutMasterIdLst>
  <p:sldIdLst>
    <p:sldId id="387" r:id="rId3"/>
    <p:sldId id="313" r:id="rId4"/>
    <p:sldId id="314" r:id="rId6"/>
    <p:sldId id="338" r:id="rId7"/>
    <p:sldId id="457" r:id="rId8"/>
    <p:sldId id="454" r:id="rId9"/>
    <p:sldId id="455" r:id="rId10"/>
    <p:sldId id="458" r:id="rId11"/>
    <p:sldId id="460" r:id="rId12"/>
    <p:sldId id="507" r:id="rId13"/>
    <p:sldId id="508" r:id="rId14"/>
    <p:sldId id="456" r:id="rId15"/>
    <p:sldId id="561" r:id="rId16"/>
    <p:sldId id="461" r:id="rId17"/>
    <p:sldId id="509" r:id="rId18"/>
    <p:sldId id="510" r:id="rId19"/>
    <p:sldId id="481" r:id="rId20"/>
    <p:sldId id="485" r:id="rId21"/>
    <p:sldId id="605" r:id="rId22"/>
    <p:sldId id="606" r:id="rId23"/>
    <p:sldId id="482" r:id="rId24"/>
    <p:sldId id="511" r:id="rId25"/>
    <p:sldId id="537" r:id="rId26"/>
    <p:sldId id="538" r:id="rId27"/>
    <p:sldId id="539" r:id="rId28"/>
    <p:sldId id="540" r:id="rId29"/>
    <p:sldId id="541" r:id="rId30"/>
    <p:sldId id="483" r:id="rId31"/>
    <p:sldId id="594" r:id="rId32"/>
    <p:sldId id="536" r:id="rId33"/>
    <p:sldId id="595" r:id="rId34"/>
    <p:sldId id="596" r:id="rId35"/>
    <p:sldId id="597" r:id="rId36"/>
    <p:sldId id="598" r:id="rId37"/>
    <p:sldId id="603" r:id="rId38"/>
    <p:sldId id="599" r:id="rId39"/>
    <p:sldId id="604" r:id="rId40"/>
    <p:sldId id="480" r:id="rId41"/>
    <p:sldId id="419" r:id="rId42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Cherry" initials="WC" lastIdx="1" clrIdx="0"/>
  <p:cmAuthor id="2" name="Feigo Lu" initials="FL" lastIdx="1" clrIdx="1"/>
  <p:cmAuthor id="3" name="大狮熊" initials="jc" lastIdx="1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FCC"/>
    <a:srgbClr val="012EA3"/>
    <a:srgbClr val="282828"/>
    <a:srgbClr val="00D3B3"/>
    <a:srgbClr val="89A9DE"/>
    <a:srgbClr val="CCF6F0"/>
    <a:srgbClr val="EDEDED"/>
    <a:srgbClr val="514F54"/>
    <a:srgbClr val="BFC8E3"/>
    <a:srgbClr val="00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8" Type="http://schemas.openxmlformats.org/officeDocument/2006/relationships/tags" Target="tags/tag58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ṧliďe"/>
          <p:cNvSpPr/>
          <p:nvPr userDrawn="1"/>
        </p:nvSpPr>
        <p:spPr>
          <a:xfrm>
            <a:off x="0" y="3488690"/>
            <a:ext cx="12192000" cy="1646555"/>
          </a:xfrm>
          <a:prstGeom prst="round1Rect">
            <a:avLst/>
          </a:prstGeom>
          <a:gradFill flip="none" rotWithShape="1">
            <a:gsLst>
              <a:gs pos="0">
                <a:srgbClr val="008DFF"/>
              </a:gs>
              <a:gs pos="100000">
                <a:srgbClr val="00D3B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îṧliďe"/>
          <p:cNvSpPr/>
          <p:nvPr userDrawn="1"/>
        </p:nvSpPr>
        <p:spPr>
          <a:xfrm>
            <a:off x="0" y="1476375"/>
            <a:ext cx="12192000" cy="3444240"/>
          </a:xfrm>
          <a:prstGeom prst="round1Rect">
            <a:avLst/>
          </a:prstGeom>
          <a:gradFill flip="none" rotWithShape="1">
            <a:gsLst>
              <a:gs pos="0">
                <a:srgbClr val="1B5FCC">
                  <a:alpha val="100000"/>
                </a:srgbClr>
              </a:gs>
              <a:gs pos="100000">
                <a:srgbClr val="012EA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C:\Users\A\Desktop\盛原成新LOGO\新logo方案（调整版）.png新logo方案（调整版）"/>
          <p:cNvPicPr>
            <a:picLocks noChangeAspect="1"/>
          </p:cNvPicPr>
          <p:nvPr userDrawn="1"/>
        </p:nvPicPr>
        <p:blipFill>
          <a:blip r:embed="rId3" cstate="hqprint"/>
          <a:srcRect/>
          <a:stretch>
            <a:fillRect/>
          </a:stretch>
        </p:blipFill>
        <p:spPr>
          <a:xfrm>
            <a:off x="9518968" y="231775"/>
            <a:ext cx="2369185" cy="59245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îṧliďe"/>
          <p:cNvSpPr/>
          <p:nvPr userDrawn="1"/>
        </p:nvSpPr>
        <p:spPr>
          <a:xfrm>
            <a:off x="0" y="0"/>
            <a:ext cx="12192000" cy="6858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1B5FCC">
                  <a:alpha val="100000"/>
                </a:srgbClr>
              </a:gs>
              <a:gs pos="100000">
                <a:srgbClr val="012EA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C:\Users\A\Desktop\背景.png背景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-317"/>
            <a:ext cx="12186920" cy="6857365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7666990" y="6269990"/>
            <a:ext cx="4524819" cy="377825"/>
            <a:chOff x="10300" y="9538"/>
            <a:chExt cx="8808" cy="736"/>
          </a:xfrm>
        </p:grpSpPr>
        <p:sp>
          <p:nvSpPr>
            <p:cNvPr id="2" name="îṧliďe"/>
            <p:cNvSpPr/>
            <p:nvPr userDrawn="1"/>
          </p:nvSpPr>
          <p:spPr>
            <a:xfrm flipH="1">
              <a:off x="10300" y="9538"/>
              <a:ext cx="8808" cy="736"/>
            </a:xfrm>
            <a:prstGeom prst="round1Rect">
              <a:avLst>
                <a:gd name="adj" fmla="val 47135"/>
              </a:avLst>
            </a:prstGeom>
            <a:gradFill flip="none" rotWithShape="1">
              <a:gsLst>
                <a:gs pos="0">
                  <a:srgbClr val="00D3B3"/>
                </a:gs>
                <a:gs pos="100000">
                  <a:srgbClr val="008D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C:\Users\A\Desktop\盛原成新LOGO\盛原成新LOGO样式-0705\盛原成-新logo（横版白底）.png盛原成-新logo（横版白底）"/>
            <p:cNvPicPr>
              <a:picLocks noChangeAspect="1"/>
            </p:cNvPicPr>
            <p:nvPr userDrawn="1"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10678" y="9612"/>
              <a:ext cx="2307" cy="576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 userDrawn="1"/>
          </p:nvCxnSpPr>
          <p:spPr>
            <a:xfrm>
              <a:off x="13160" y="9714"/>
              <a:ext cx="0" cy="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/>
          <p:cNvSpPr>
            <a:spLocks noGrp="1"/>
          </p:cNvSpPr>
          <p:nvPr userDrawn="1"/>
        </p:nvSpPr>
        <p:spPr>
          <a:xfrm>
            <a:off x="9169400" y="6360160"/>
            <a:ext cx="2477770" cy="220345"/>
          </a:xfrm>
          <a:prstGeom prst="rect">
            <a:avLst/>
          </a:prstGeom>
        </p:spPr>
        <p:txBody>
          <a:bodyPr vert="horz" lIns="90170" tIns="46990" rIns="90170" bIns="469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009CD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推动装备行业服务化转型</a:t>
            </a:r>
            <a:r>
              <a:rPr lang="en-US" altLang="zh-CN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 userDrawn="1"/>
        </p:nvSpPr>
        <p:spPr>
          <a:xfrm>
            <a:off x="11106150" y="6282690"/>
            <a:ext cx="81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pPr algn="r"/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gradFill>
          <a:gsLst>
            <a:gs pos="100000">
              <a:srgbClr val="011083"/>
            </a:gs>
            <a:gs pos="0">
              <a:srgbClr val="06459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liďe"/>
          <p:cNvSpPr/>
          <p:nvPr userDrawn="1"/>
        </p:nvSpPr>
        <p:spPr>
          <a:xfrm>
            <a:off x="635" y="0"/>
            <a:ext cx="12192000" cy="6858000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C:\Users\A\Desktop\背景.png背景"/>
          <p:cNvPicPr>
            <a:picLocks noChangeAspect="1"/>
          </p:cNvPicPr>
          <p:nvPr userDrawn="1"/>
        </p:nvPicPr>
        <p:blipFill>
          <a:blip r:embed="rId2">
            <a:alphaModFix amt="77000"/>
          </a:blip>
          <a:srcRect/>
          <a:stretch>
            <a:fillRect/>
          </a:stretch>
        </p:blipFill>
        <p:spPr>
          <a:xfrm>
            <a:off x="10287" y="-2827"/>
            <a:ext cx="12198096" cy="6863654"/>
          </a:xfrm>
          <a:prstGeom prst="rect">
            <a:avLst/>
          </a:prstGeom>
        </p:spPr>
      </p:pic>
      <p:sp>
        <p:nvSpPr>
          <p:cNvPr id="3" name="单圆角矩形 2"/>
          <p:cNvSpPr/>
          <p:nvPr userDrawn="1"/>
        </p:nvSpPr>
        <p:spPr>
          <a:xfrm>
            <a:off x="1531620" y="1086485"/>
            <a:ext cx="9218295" cy="4947285"/>
          </a:xfrm>
          <a:prstGeom prst="round1Rect">
            <a:avLst>
              <a:gd name="adj" fmla="val 12849"/>
            </a:avLst>
          </a:prstGeom>
          <a:gradFill>
            <a:gsLst>
              <a:gs pos="0">
                <a:srgbClr val="1B5FCC"/>
              </a:gs>
              <a:gs pos="100000">
                <a:srgbClr val="012EA3"/>
              </a:gs>
            </a:gsLst>
            <a:lin ang="5400000" scaled="0"/>
          </a:gradFill>
          <a:ln>
            <a:noFill/>
          </a:ln>
          <a:effectLst>
            <a:outerShdw blurRad="215900" dir="5400000" algn="ctr" rotWithShape="0">
              <a:srgbClr val="011080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962785" y="4203700"/>
            <a:ext cx="6901180" cy="2201545"/>
            <a:chOff x="4586" y="4655"/>
            <a:chExt cx="10868" cy="3467"/>
          </a:xfrm>
        </p:grpSpPr>
        <p:sp>
          <p:nvSpPr>
            <p:cNvPr id="18" name="标题 1"/>
            <p:cNvSpPr txBox="1"/>
            <p:nvPr userDrawn="1"/>
          </p:nvSpPr>
          <p:spPr>
            <a:xfrm>
              <a:off x="4586" y="4768"/>
              <a:ext cx="10868" cy="335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60000"/>
                </a:lnSpc>
                <a:defRPr/>
              </a:pPr>
              <a:r>
                <a:rPr kumimoji="0" lang="zh-CN" altLang="en-US" sz="1050" b="0" i="0" spc="10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Arial" panose="020B0604020202020204" pitchFamily="34" charset="0"/>
                </a:rPr>
                <a:t>办公地址：广州市番禺区汉溪村钟村街（汉溪商业中心）泽溪街17号301单元</a:t>
              </a:r>
              <a:endParaRPr kumimoji="0" lang="zh-CN" altLang="en-US" sz="1050" b="0" i="0" spc="10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lvl="0">
                <a:lnSpc>
                  <a:spcPct val="160000"/>
                </a:lnSpc>
                <a:defRPr/>
              </a:pPr>
              <a:r>
                <a:rPr kumimoji="0" lang="zh-CN" altLang="en-US" sz="1050" b="0" i="0" spc="10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Arial" panose="020B0604020202020204" pitchFamily="34" charset="0"/>
                </a:rPr>
                <a:t>装备行业数字化转型体验中心：佛山市顺德区横岗路21号汇创方制造园B门</a:t>
              </a:r>
              <a:endParaRPr kumimoji="0" lang="zh-CN" altLang="en-US" sz="1050" b="0" i="0" spc="10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lvl="0">
                <a:lnSpc>
                  <a:spcPct val="160000"/>
                </a:lnSpc>
                <a:defRPr/>
              </a:pPr>
              <a:r>
                <a:rPr lang="zh-CN" altLang="en-US" sz="1050" spc="1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Arial" panose="020B0604020202020204" pitchFamily="34" charset="0"/>
                </a:rPr>
                <a:t>企业官网：</a:t>
              </a:r>
              <a:r>
                <a:rPr lang="zh-CN" altLang="en-US" sz="1050" spc="1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 panose="020B0500000000000000" charset="-122"/>
                  <a:cs typeface="Arial" panose="020B0604020202020204" pitchFamily="34" charset="0"/>
                  <a:sym typeface="Arial" panose="020B0604020202020204" pitchFamily="34" charset="0"/>
                </a:rPr>
                <a:t>www.shengyc.com</a:t>
              </a:r>
              <a:endParaRPr kumimoji="0" lang="zh-CN" altLang="en-US" sz="1050" b="0" i="0" spc="10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 panose="020B0500000000000000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lvl="0">
                <a:lnSpc>
                  <a:spcPct val="160000"/>
                </a:lnSpc>
                <a:defRPr/>
              </a:pPr>
              <a:r>
                <a:rPr kumimoji="0" lang="zh-CN" altLang="en-US" sz="1050" b="0" i="0" spc="10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Arial" panose="020B0604020202020204" pitchFamily="34" charset="0"/>
                </a:rPr>
                <a:t>企业电话：</a:t>
              </a:r>
              <a:r>
                <a:rPr kumimoji="0" lang="zh-CN" altLang="en-US" sz="1050" b="0" i="0" spc="10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 panose="020B0500000000000000" charset="-122"/>
                  <a:cs typeface="Arial" panose="020B0604020202020204" pitchFamily="34" charset="0"/>
                  <a:sym typeface="Arial" panose="020B0604020202020204" pitchFamily="34" charset="0"/>
                </a:rPr>
                <a:t>020-34583232-8001 </a:t>
              </a:r>
              <a:r>
                <a:rPr kumimoji="0" lang="en-US" altLang="zh-CN" sz="1050" b="0" i="0" spc="10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 panose="020B0500000000000000" charset="-122"/>
                  <a:cs typeface="Arial" panose="020B0604020202020204" pitchFamily="34" charset="0"/>
                  <a:sym typeface="Arial" panose="020B0604020202020204" pitchFamily="34" charset="0"/>
                </a:rPr>
                <a:t>   </a:t>
              </a:r>
              <a:endParaRPr kumimoji="0" lang="en-US" altLang="zh-CN" sz="1050" b="0" i="0" spc="10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 panose="020B0500000000000000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lvl="0">
                <a:lnSpc>
                  <a:spcPct val="160000"/>
                </a:lnSpc>
                <a:defRPr/>
              </a:pPr>
              <a:r>
                <a:rPr kumimoji="0" lang="zh-CN" altLang="en-US" sz="1050" b="0" i="0" spc="10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Arial" panose="020B0604020202020204" pitchFamily="34" charset="0"/>
                </a:rPr>
                <a:t>电子邮箱：</a:t>
              </a:r>
              <a:r>
                <a:rPr kumimoji="0" lang="zh-CN" altLang="en-US" sz="1050" b="0" i="0" spc="10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 panose="020B0500000000000000" charset="-122"/>
                  <a:cs typeface="Arial" panose="020B0604020202020204" pitchFamily="34" charset="0"/>
                  <a:sym typeface="Arial" panose="020B0604020202020204" pitchFamily="34" charset="0"/>
                </a:rPr>
                <a:t>info@shengyc.com</a:t>
              </a:r>
              <a:endParaRPr kumimoji="0" lang="zh-CN" altLang="en-US" sz="1050" b="0" i="0" spc="10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 panose="020B0500000000000000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lvl="0">
                <a:lnSpc>
                  <a:spcPct val="150000"/>
                </a:lnSpc>
                <a:defRPr/>
              </a:pPr>
              <a:endParaRPr kumimoji="0" lang="zh-CN" altLang="en-US" sz="1050" b="0" i="0" spc="10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 panose="020B0500000000000000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4733" y="4655"/>
              <a:ext cx="7937" cy="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>
            <a:grpSpLocks noChangeAspect="1"/>
          </p:cNvGrpSpPr>
          <p:nvPr userDrawn="1"/>
        </p:nvGrpSpPr>
        <p:grpSpPr>
          <a:xfrm>
            <a:off x="9035936" y="4209888"/>
            <a:ext cx="1313791" cy="1336556"/>
            <a:chOff x="11187" y="7285"/>
            <a:chExt cx="3274" cy="3330"/>
          </a:xfrm>
        </p:grpSpPr>
        <p:pic>
          <p:nvPicPr>
            <p:cNvPr id="21" name="图片 20" descr="C:\Users\A\Desktop\微信图片_20220929110534.jpg微信图片_20220929110534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11549" y="7285"/>
              <a:ext cx="2603" cy="2569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 userDrawn="1"/>
          </p:nvSpPr>
          <p:spPr>
            <a:xfrm>
              <a:off x="11187" y="10042"/>
              <a:ext cx="3274" cy="5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90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</a:rPr>
                <a:t>官方客服：盛小原</a:t>
              </a:r>
              <a:endParaRPr lang="zh-CN" altLang="en-US" sz="90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2" name="组合 31"/>
          <p:cNvGrpSpPr>
            <a:grpSpLocks noChangeAspect="1"/>
          </p:cNvGrpSpPr>
          <p:nvPr userDrawn="1"/>
        </p:nvGrpSpPr>
        <p:grpSpPr>
          <a:xfrm>
            <a:off x="7574830" y="4203700"/>
            <a:ext cx="1243165" cy="1342801"/>
            <a:chOff x="14703" y="7269"/>
            <a:chExt cx="3098" cy="3346"/>
          </a:xfrm>
        </p:grpSpPr>
        <p:pic>
          <p:nvPicPr>
            <p:cNvPr id="23" name="图片 22" descr="F:\盛原成\盛原成基础设计\syc二维码\syc二维码\服务号.jpg服务号"/>
            <p:cNvPicPr>
              <a:picLocks noChangeAspect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>
            <a:xfrm>
              <a:off x="14951" y="7269"/>
              <a:ext cx="2602" cy="26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 userDrawn="1"/>
          </p:nvSpPr>
          <p:spPr>
            <a:xfrm>
              <a:off x="14703" y="10042"/>
              <a:ext cx="3098" cy="5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90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服务号：SYC盛原成</a:t>
              </a:r>
              <a:endParaRPr lang="zh-CN" altLang="en-US" sz="90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13" name="文本框 12"/>
          <p:cNvSpPr txBox="1"/>
          <p:nvPr userDrawn="1"/>
        </p:nvSpPr>
        <p:spPr>
          <a:xfrm>
            <a:off x="3615373" y="1953260"/>
            <a:ext cx="49612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rPr>
              <a:t>THANK YOU </a:t>
            </a:r>
            <a:endParaRPr lang="zh-CN" altLang="en-US" sz="6000" b="1" dirty="0">
              <a:solidFill>
                <a:schemeClr val="bg1"/>
              </a:solidFill>
              <a:effectLst>
                <a:outerShdw blurRad="88900" dist="38100" dir="2700000" algn="tl" rotWithShape="0">
                  <a:prstClr val="black">
                    <a:alpha val="25000"/>
                  </a:prstClr>
                </a:outerShdw>
              </a:effectLst>
              <a:latin typeface="思源黑体 CN Regular" panose="020B0500000000000000" charset="-122"/>
              <a:ea typeface="思源黑体 CN Regular" panose="020B0500000000000000" charset="-122"/>
              <a:cs typeface="Arial" panose="020B0604020202020204" pitchFamily="34" charset="0"/>
              <a:sym typeface="思源黑体 CN Normal" panose="020B0400000000000000" charset="-122"/>
            </a:endParaRPr>
          </a:p>
        </p:txBody>
      </p:sp>
      <p:sp>
        <p:nvSpPr>
          <p:cNvPr id="7" name="单圆角矩形 6"/>
          <p:cNvSpPr/>
          <p:nvPr userDrawn="1"/>
        </p:nvSpPr>
        <p:spPr>
          <a:xfrm flipV="1">
            <a:off x="996315" y="554990"/>
            <a:ext cx="1223010" cy="1224915"/>
          </a:xfrm>
          <a:prstGeom prst="round1Rect">
            <a:avLst>
              <a:gd name="adj" fmla="val 34087"/>
            </a:avLst>
          </a:prstGeom>
          <a:gradFill>
            <a:gsLst>
              <a:gs pos="0">
                <a:srgbClr val="008DFF"/>
              </a:gs>
              <a:gs pos="100000">
                <a:srgbClr val="00D3B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>
            <a:grpSpLocks noChangeAspect="1"/>
          </p:cNvGrpSpPr>
          <p:nvPr userDrawn="1"/>
        </p:nvGrpSpPr>
        <p:grpSpPr>
          <a:xfrm>
            <a:off x="2026285" y="3597593"/>
            <a:ext cx="5398039" cy="618553"/>
            <a:chOff x="3191" y="5319"/>
            <a:chExt cx="10001" cy="1146"/>
          </a:xfrm>
        </p:grpSpPr>
        <p:pic>
          <p:nvPicPr>
            <p:cNvPr id="8" name="图片 7" descr="C:\Users\A\Desktop\盛原成新LOGO\盛原成-新logo（横版白底）.png盛原成-新logo（横版白底）"/>
            <p:cNvPicPr>
              <a:picLocks noChangeAspect="1"/>
            </p:cNvPicPr>
            <p:nvPr userDrawn="1"/>
          </p:nvPicPr>
          <p:blipFill>
            <a:blip r:embed="rId6" cstate="hqprint"/>
            <a:srcRect/>
            <a:stretch>
              <a:fillRect/>
            </a:stretch>
          </p:blipFill>
          <p:spPr>
            <a:xfrm>
              <a:off x="3191" y="5389"/>
              <a:ext cx="3450" cy="86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 userDrawn="1"/>
          </p:nvSpPr>
          <p:spPr>
            <a:xfrm>
              <a:off x="7084" y="5319"/>
              <a:ext cx="6108" cy="1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广州盛原成科技有限公司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700" spc="1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Guangzhou SYC Technology Co., Ltd.</a:t>
              </a:r>
              <a:endParaRPr kumimoji="0" lang="en-US" altLang="zh-CN" sz="700" b="0" i="0" spc="10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endParaRPr kumimoji="0" lang="en-US" altLang="zh-CN" sz="700" b="0" i="0" spc="10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896" y="5553"/>
              <a:ext cx="0" cy="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\Desktop\背景.png背景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-317"/>
            <a:ext cx="12186920" cy="6857365"/>
          </a:xfrm>
          <a:prstGeom prst="rect">
            <a:avLst/>
          </a:prstGeom>
        </p:spPr>
      </p:pic>
      <p:sp>
        <p:nvSpPr>
          <p:cNvPr id="14" name="îṧliďe"/>
          <p:cNvSpPr/>
          <p:nvPr userDrawn="1"/>
        </p:nvSpPr>
        <p:spPr>
          <a:xfrm rot="5400000">
            <a:off x="-2102485" y="2605405"/>
            <a:ext cx="6857365" cy="1646555"/>
          </a:xfrm>
          <a:prstGeom prst="round1Rect">
            <a:avLst/>
          </a:prstGeom>
          <a:gradFill flip="none" rotWithShape="1">
            <a:gsLst>
              <a:gs pos="0">
                <a:srgbClr val="008DFF"/>
              </a:gs>
              <a:gs pos="100000">
                <a:srgbClr val="00D3B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îṧliďe"/>
          <p:cNvSpPr/>
          <p:nvPr userDrawn="1"/>
        </p:nvSpPr>
        <p:spPr>
          <a:xfrm rot="16200000" flipH="1" flipV="1">
            <a:off x="-1312545" y="2045335"/>
            <a:ext cx="6858635" cy="2767965"/>
          </a:xfrm>
          <a:prstGeom prst="round1Rect">
            <a:avLst/>
          </a:prstGeom>
          <a:gradFill flip="none" rotWithShape="1">
            <a:gsLst>
              <a:gs pos="0">
                <a:srgbClr val="1B5FCC">
                  <a:alpha val="100000"/>
                </a:srgbClr>
              </a:gs>
              <a:gs pos="100000">
                <a:srgbClr val="012EA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4750" y="3086100"/>
            <a:ext cx="18592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id-ID" sz="2400" dirty="0">
                <a:solidFill>
                  <a:sysClr val="window" lastClr="FFFFFF"/>
                </a:solidFill>
                <a:effectLst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  <a:sym typeface="+mn-ea"/>
              </a:rPr>
              <a:t>CONTENTS</a:t>
            </a:r>
            <a:endParaRPr lang="zh-CN" altLang="id-ID" sz="2400" dirty="0">
              <a:solidFill>
                <a:sysClr val="window" lastClr="FFFFFF"/>
              </a:solidFill>
              <a:effectLst/>
              <a:latin typeface="Arial" panose="020B0604020202020204" pitchFamily="34" charset="0"/>
              <a:ea typeface="思源黑体 CN Bold" panose="020B0800000000000000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140460" y="2177415"/>
            <a:ext cx="192786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id-ID" sz="5600" dirty="0">
                <a:solidFill>
                  <a:sysClr val="window" lastClr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目  录</a:t>
            </a:r>
            <a:endParaRPr lang="zh-CN" altLang="id-ID" sz="5600" dirty="0">
              <a:solidFill>
                <a:sysClr val="window" lastClr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  <a:sym typeface="+mn-ea"/>
            </a:endParaRPr>
          </a:p>
        </p:txBody>
      </p:sp>
      <p:pic>
        <p:nvPicPr>
          <p:cNvPr id="12" name="图片 11" descr="C:\Users\A\Desktop\盛原成新LOGO\新logo方案（调整版）.png新logo方案（调整版）"/>
          <p:cNvPicPr>
            <a:picLocks noChangeAspect="1"/>
          </p:cNvPicPr>
          <p:nvPr userDrawn="1"/>
        </p:nvPicPr>
        <p:blipFill>
          <a:blip r:embed="rId3" cstate="hqprint"/>
          <a:srcRect/>
          <a:stretch>
            <a:fillRect/>
          </a:stretch>
        </p:blipFill>
        <p:spPr>
          <a:xfrm>
            <a:off x="9518968" y="231775"/>
            <a:ext cx="2369185" cy="59245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îṧliďe"/>
          <p:cNvSpPr/>
          <p:nvPr userDrawn="1"/>
        </p:nvSpPr>
        <p:spPr>
          <a:xfrm>
            <a:off x="0" y="0"/>
            <a:ext cx="12192000" cy="6858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1B5FCC">
                  <a:alpha val="100000"/>
                </a:srgbClr>
              </a:gs>
              <a:gs pos="100000">
                <a:srgbClr val="012EA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C:\Users\A\Desktop\背景.png背景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2540" y="318"/>
            <a:ext cx="12186920" cy="6857365"/>
          </a:xfrm>
          <a:prstGeom prst="rect">
            <a:avLst/>
          </a:prstGeom>
        </p:spPr>
      </p:pic>
      <p:grpSp>
        <p:nvGrpSpPr>
          <p:cNvPr id="22" name="组合 21"/>
          <p:cNvGrpSpPr/>
          <p:nvPr userDrawn="1"/>
        </p:nvGrpSpPr>
        <p:grpSpPr>
          <a:xfrm>
            <a:off x="938848" y="1565910"/>
            <a:ext cx="9480233" cy="3726815"/>
            <a:chOff x="1991" y="2466"/>
            <a:chExt cx="14930" cy="5869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1991" y="2466"/>
              <a:ext cx="14928" cy="5869"/>
              <a:chOff x="1556" y="2466"/>
              <a:chExt cx="14928" cy="5869"/>
            </a:xfrm>
          </p:grpSpPr>
          <p:sp>
            <p:nvSpPr>
              <p:cNvPr id="3" name="单圆角矩形 2"/>
              <p:cNvSpPr/>
              <p:nvPr userDrawn="1"/>
            </p:nvSpPr>
            <p:spPr>
              <a:xfrm>
                <a:off x="2942" y="2466"/>
                <a:ext cx="13542" cy="5869"/>
              </a:xfrm>
              <a:prstGeom prst="round1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dir="5400000" sx="102000" sy="102000" algn="ctr" rotWithShape="0">
                  <a:srgbClr val="01108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1556" y="3745"/>
                <a:ext cx="2758" cy="2758"/>
              </a:xfrm>
              <a:prstGeom prst="ellipse">
                <a:avLst/>
              </a:prstGeom>
              <a:solidFill>
                <a:srgbClr val="1B5FCC"/>
              </a:solidFill>
              <a:ln>
                <a:noFill/>
              </a:ln>
              <a:effectLst>
                <a:outerShdw blurRad="127000" sx="102000" sy="102000" algn="ctr" rotWithShape="0">
                  <a:srgbClr val="011080">
                    <a:alpha val="40000"/>
                  </a:srgb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îṧliďe"/>
            <p:cNvSpPr/>
            <p:nvPr userDrawn="1"/>
          </p:nvSpPr>
          <p:spPr>
            <a:xfrm>
              <a:off x="3379" y="7943"/>
              <a:ext cx="13541" cy="392"/>
            </a:xfrm>
            <a:prstGeom prst="round1Rect">
              <a:avLst>
                <a:gd name="adj" fmla="val 0"/>
              </a:avLst>
            </a:prstGeom>
            <a:gradFill flip="none" rotWithShape="1">
              <a:gsLst>
                <a:gs pos="0">
                  <a:srgbClr val="008DFF"/>
                </a:gs>
                <a:gs pos="100000">
                  <a:srgbClr val="00D3B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 descr="C:\Users\A\Desktop\盛原成新LOGO\盛原成新LOGO样式-0705\盛原成-新logo（横版白底）.png盛原成-新logo（横版白底）"/>
          <p:cNvPicPr>
            <a:picLocks noChangeAspect="1"/>
          </p:cNvPicPr>
          <p:nvPr userDrawn="1"/>
        </p:nvPicPr>
        <p:blipFill>
          <a:blip r:embed="rId3" cstate="hqprint"/>
          <a:srcRect/>
          <a:stretch>
            <a:fillRect/>
          </a:stretch>
        </p:blipFill>
        <p:spPr>
          <a:xfrm>
            <a:off x="9518968" y="232093"/>
            <a:ext cx="2369185" cy="5918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341630" y="265430"/>
            <a:ext cx="585470" cy="594360"/>
            <a:chOff x="1431" y="843"/>
            <a:chExt cx="1676" cy="1700"/>
          </a:xfrm>
        </p:grpSpPr>
        <p:sp>
          <p:nvSpPr>
            <p:cNvPr id="19" name="单圆角矩形 18"/>
            <p:cNvSpPr/>
            <p:nvPr userDrawn="1"/>
          </p:nvSpPr>
          <p:spPr>
            <a:xfrm>
              <a:off x="1431" y="1173"/>
              <a:ext cx="1370" cy="1370"/>
            </a:xfrm>
            <a:prstGeom prst="round1Rect">
              <a:avLst>
                <a:gd name="adj" fmla="val 34087"/>
              </a:avLst>
            </a:prstGeom>
            <a:gradFill>
              <a:gsLst>
                <a:gs pos="0">
                  <a:srgbClr val="008DFF"/>
                </a:gs>
                <a:gs pos="100000">
                  <a:srgbClr val="00D3B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单圆角矩形 19"/>
            <p:cNvSpPr/>
            <p:nvPr userDrawn="1"/>
          </p:nvSpPr>
          <p:spPr>
            <a:xfrm>
              <a:off x="1737" y="843"/>
              <a:ext cx="1370" cy="1370"/>
            </a:xfrm>
            <a:prstGeom prst="round1Rect">
              <a:avLst>
                <a:gd name="adj" fmla="val 34087"/>
              </a:avLst>
            </a:prstGeom>
            <a:solidFill>
              <a:srgbClr val="1B5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îṧliďe"/>
          <p:cNvSpPr/>
          <p:nvPr userDrawn="1"/>
        </p:nvSpPr>
        <p:spPr>
          <a:xfrm flipH="1">
            <a:off x="7666990" y="6269990"/>
            <a:ext cx="4525010" cy="377825"/>
          </a:xfrm>
          <a:prstGeom prst="round1Rect">
            <a:avLst>
              <a:gd name="adj" fmla="val 47135"/>
            </a:avLst>
          </a:prstGeom>
          <a:gradFill flip="none" rotWithShape="1">
            <a:gsLst>
              <a:gs pos="0">
                <a:srgbClr val="1B5FCC">
                  <a:alpha val="100000"/>
                </a:srgbClr>
              </a:gs>
              <a:gs pos="100000">
                <a:srgbClr val="012EA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C:\Users\A\Desktop\盛原成新LOGO\盛原成新LOGO样式-0705\盛原成-新logo（横版白底）.png盛原成-新logo（横版白底）"/>
          <p:cNvPicPr>
            <a:picLocks noChangeAspect="1"/>
          </p:cNvPicPr>
          <p:nvPr userDrawn="1"/>
        </p:nvPicPr>
        <p:blipFill>
          <a:blip r:embed="rId2" cstate="hqprint"/>
          <a:srcRect/>
          <a:stretch>
            <a:fillRect/>
          </a:stretch>
        </p:blipFill>
        <p:spPr>
          <a:xfrm>
            <a:off x="7861300" y="6308090"/>
            <a:ext cx="1184910" cy="295910"/>
          </a:xfrm>
          <a:prstGeom prst="rect">
            <a:avLst/>
          </a:prstGeom>
        </p:spPr>
      </p:pic>
      <p:sp>
        <p:nvSpPr>
          <p:cNvPr id="9" name="灯片编号占位符 2"/>
          <p:cNvSpPr>
            <a:spLocks noGrp="1"/>
          </p:cNvSpPr>
          <p:nvPr userDrawn="1"/>
        </p:nvSpPr>
        <p:spPr>
          <a:xfrm>
            <a:off x="9169400" y="6360160"/>
            <a:ext cx="2477770" cy="220345"/>
          </a:xfrm>
          <a:prstGeom prst="rect">
            <a:avLst/>
          </a:prstGeom>
        </p:spPr>
        <p:txBody>
          <a:bodyPr vert="horz" lIns="90170" tIns="46990" rIns="90170" bIns="469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009CD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推动装备行业服务化转型</a:t>
            </a:r>
            <a:r>
              <a:rPr lang="en-US" altLang="zh-CN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9136380" y="6360160"/>
            <a:ext cx="0" cy="203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957580" y="234950"/>
            <a:ext cx="10515600" cy="654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0">
                <a:solidFill>
                  <a:srgbClr val="1B5FC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灯片编号占位符 5"/>
          <p:cNvSpPr>
            <a:spLocks noGrp="1"/>
          </p:cNvSpPr>
          <p:nvPr userDrawn="1"/>
        </p:nvSpPr>
        <p:spPr>
          <a:xfrm>
            <a:off x="11106150" y="6282690"/>
            <a:ext cx="81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pPr algn="r"/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666990" y="6269990"/>
            <a:ext cx="4524819" cy="377825"/>
            <a:chOff x="10300" y="9538"/>
            <a:chExt cx="8808" cy="736"/>
          </a:xfrm>
        </p:grpSpPr>
        <p:sp>
          <p:nvSpPr>
            <p:cNvPr id="21" name="îṧliďe"/>
            <p:cNvSpPr/>
            <p:nvPr userDrawn="1"/>
          </p:nvSpPr>
          <p:spPr>
            <a:xfrm flipH="1">
              <a:off x="10300" y="9538"/>
              <a:ext cx="8808" cy="736"/>
            </a:xfrm>
            <a:prstGeom prst="round1Rect">
              <a:avLst>
                <a:gd name="adj" fmla="val 47135"/>
              </a:avLst>
            </a:prstGeom>
            <a:gradFill flip="none" rotWithShape="1">
              <a:gsLst>
                <a:gs pos="0">
                  <a:srgbClr val="1B5FCC">
                    <a:alpha val="100000"/>
                  </a:srgbClr>
                </a:gs>
                <a:gs pos="100000">
                  <a:srgbClr val="012EA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C:\Users\A\Desktop\盛原成新LOGO\盛原成新LOGO样式-0705\盛原成-新logo（横版白底）.png盛原成-新logo（横版白底）"/>
            <p:cNvPicPr>
              <a:picLocks noChangeAspect="1"/>
            </p:cNvPicPr>
            <p:nvPr userDrawn="1"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10678" y="9612"/>
              <a:ext cx="2307" cy="576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 userDrawn="1"/>
          </p:nvCxnSpPr>
          <p:spPr>
            <a:xfrm>
              <a:off x="13160" y="9714"/>
              <a:ext cx="0" cy="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2"/>
          <p:cNvSpPr>
            <a:spLocks noGrp="1"/>
          </p:cNvSpPr>
          <p:nvPr userDrawn="1"/>
        </p:nvSpPr>
        <p:spPr>
          <a:xfrm>
            <a:off x="9169400" y="6360160"/>
            <a:ext cx="2477770" cy="220345"/>
          </a:xfrm>
          <a:prstGeom prst="rect">
            <a:avLst/>
          </a:prstGeom>
        </p:spPr>
        <p:txBody>
          <a:bodyPr vert="horz" lIns="90170" tIns="46990" rIns="90170" bIns="469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009CD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推动装备行业服务化转型</a:t>
            </a:r>
            <a:r>
              <a:rPr lang="en-US" altLang="zh-CN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3" name="灯片编号占位符 5"/>
          <p:cNvSpPr>
            <a:spLocks noGrp="1"/>
          </p:cNvSpPr>
          <p:nvPr userDrawn="1"/>
        </p:nvSpPr>
        <p:spPr>
          <a:xfrm>
            <a:off x="11106150" y="6282690"/>
            <a:ext cx="81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pPr algn="r"/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\Desktop\背景.png背景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-317"/>
            <a:ext cx="12186920" cy="6857365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7666990" y="6269990"/>
            <a:ext cx="4524819" cy="377825"/>
            <a:chOff x="10300" y="9538"/>
            <a:chExt cx="8808" cy="736"/>
          </a:xfrm>
        </p:grpSpPr>
        <p:sp>
          <p:nvSpPr>
            <p:cNvPr id="21" name="îṧliďe"/>
            <p:cNvSpPr/>
            <p:nvPr userDrawn="1"/>
          </p:nvSpPr>
          <p:spPr>
            <a:xfrm flipH="1">
              <a:off x="10300" y="9538"/>
              <a:ext cx="8808" cy="736"/>
            </a:xfrm>
            <a:prstGeom prst="round1Rect">
              <a:avLst>
                <a:gd name="adj" fmla="val 47135"/>
              </a:avLst>
            </a:prstGeom>
            <a:gradFill flip="none" rotWithShape="1">
              <a:gsLst>
                <a:gs pos="0">
                  <a:srgbClr val="1B5FCC">
                    <a:alpha val="100000"/>
                  </a:srgbClr>
                </a:gs>
                <a:gs pos="100000">
                  <a:srgbClr val="012EA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C:\Users\A\Desktop\盛原成新LOGO\盛原成新LOGO样式-0705\盛原成-新logo（横版白底）.png盛原成-新logo（横版白底）"/>
            <p:cNvPicPr>
              <a:picLocks noChangeAspect="1"/>
            </p:cNvPicPr>
            <p:nvPr userDrawn="1"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10678" y="9612"/>
              <a:ext cx="2307" cy="576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 userDrawn="1"/>
          </p:nvCxnSpPr>
          <p:spPr>
            <a:xfrm>
              <a:off x="13160" y="9714"/>
              <a:ext cx="0" cy="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 userDrawn="1"/>
        </p:nvGrpSpPr>
        <p:grpSpPr>
          <a:xfrm>
            <a:off x="341630" y="265430"/>
            <a:ext cx="585470" cy="594360"/>
            <a:chOff x="1431" y="843"/>
            <a:chExt cx="1676" cy="1700"/>
          </a:xfrm>
        </p:grpSpPr>
        <p:sp>
          <p:nvSpPr>
            <p:cNvPr id="8" name="单圆角矩形 7"/>
            <p:cNvSpPr/>
            <p:nvPr userDrawn="1"/>
          </p:nvSpPr>
          <p:spPr>
            <a:xfrm>
              <a:off x="1431" y="1173"/>
              <a:ext cx="1370" cy="1370"/>
            </a:xfrm>
            <a:prstGeom prst="round1Rect">
              <a:avLst>
                <a:gd name="adj" fmla="val 34087"/>
              </a:avLst>
            </a:prstGeom>
            <a:gradFill>
              <a:gsLst>
                <a:gs pos="0">
                  <a:srgbClr val="008DFF"/>
                </a:gs>
                <a:gs pos="100000">
                  <a:srgbClr val="00D3B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单圆角矩形 9"/>
            <p:cNvSpPr/>
            <p:nvPr userDrawn="1"/>
          </p:nvSpPr>
          <p:spPr>
            <a:xfrm>
              <a:off x="1737" y="843"/>
              <a:ext cx="1370" cy="1370"/>
            </a:xfrm>
            <a:prstGeom prst="round1Rect">
              <a:avLst>
                <a:gd name="adj" fmla="val 34087"/>
              </a:avLst>
            </a:prstGeom>
            <a:solidFill>
              <a:srgbClr val="1B5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957580" y="234950"/>
            <a:ext cx="10515600" cy="654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0">
                <a:solidFill>
                  <a:srgbClr val="1B5FC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" name="灯片编号占位符 2"/>
          <p:cNvSpPr>
            <a:spLocks noGrp="1"/>
          </p:cNvSpPr>
          <p:nvPr userDrawn="1"/>
        </p:nvSpPr>
        <p:spPr>
          <a:xfrm>
            <a:off x="9169400" y="6360160"/>
            <a:ext cx="2477770" cy="220345"/>
          </a:xfrm>
          <a:prstGeom prst="rect">
            <a:avLst/>
          </a:prstGeom>
        </p:spPr>
        <p:txBody>
          <a:bodyPr vert="horz" lIns="90170" tIns="46990" rIns="90170" bIns="469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009CD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推动装备行业服务化转型</a:t>
            </a:r>
            <a:r>
              <a:rPr lang="en-US" altLang="zh-CN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3" name="灯片编号占位符 5"/>
          <p:cNvSpPr>
            <a:spLocks noGrp="1"/>
          </p:cNvSpPr>
          <p:nvPr userDrawn="1"/>
        </p:nvSpPr>
        <p:spPr>
          <a:xfrm>
            <a:off x="11106150" y="6282690"/>
            <a:ext cx="81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pPr algn="r"/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\Desktop\背景.png背景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-317"/>
            <a:ext cx="12186920" cy="6857365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7666990" y="6269990"/>
            <a:ext cx="4524819" cy="377825"/>
            <a:chOff x="10300" y="9538"/>
            <a:chExt cx="8808" cy="736"/>
          </a:xfrm>
        </p:grpSpPr>
        <p:sp>
          <p:nvSpPr>
            <p:cNvPr id="21" name="îṧliďe"/>
            <p:cNvSpPr/>
            <p:nvPr userDrawn="1"/>
          </p:nvSpPr>
          <p:spPr>
            <a:xfrm flipH="1">
              <a:off x="10300" y="9538"/>
              <a:ext cx="8808" cy="736"/>
            </a:xfrm>
            <a:prstGeom prst="round1Rect">
              <a:avLst>
                <a:gd name="adj" fmla="val 47135"/>
              </a:avLst>
            </a:prstGeom>
            <a:gradFill flip="none" rotWithShape="1">
              <a:gsLst>
                <a:gs pos="0">
                  <a:srgbClr val="1B5FCC">
                    <a:alpha val="100000"/>
                  </a:srgbClr>
                </a:gs>
                <a:gs pos="100000">
                  <a:srgbClr val="012EA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C:\Users\A\Desktop\盛原成新LOGO\盛原成新LOGO样式-0705\盛原成-新logo（横版白底）.png盛原成-新logo（横版白底）"/>
            <p:cNvPicPr>
              <a:picLocks noChangeAspect="1"/>
            </p:cNvPicPr>
            <p:nvPr userDrawn="1"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10678" y="9612"/>
              <a:ext cx="2307" cy="576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 userDrawn="1"/>
          </p:nvCxnSpPr>
          <p:spPr>
            <a:xfrm>
              <a:off x="13160" y="9714"/>
              <a:ext cx="0" cy="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2"/>
          <p:cNvSpPr>
            <a:spLocks noGrp="1"/>
          </p:cNvSpPr>
          <p:nvPr userDrawn="1"/>
        </p:nvSpPr>
        <p:spPr>
          <a:xfrm>
            <a:off x="9169400" y="6360160"/>
            <a:ext cx="2477770" cy="220345"/>
          </a:xfrm>
          <a:prstGeom prst="rect">
            <a:avLst/>
          </a:prstGeom>
        </p:spPr>
        <p:txBody>
          <a:bodyPr vert="horz" lIns="90170" tIns="46990" rIns="90170" bIns="469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009CD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推动装备行业服务化转型</a:t>
            </a:r>
            <a:r>
              <a:rPr lang="en-US" altLang="zh-CN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8" name="灯片编号占位符 5"/>
          <p:cNvSpPr>
            <a:spLocks noGrp="1"/>
          </p:cNvSpPr>
          <p:nvPr userDrawn="1">
            <p:custDataLst>
              <p:tags r:id="rId4"/>
            </p:custDataLst>
          </p:nvPr>
        </p:nvSpPr>
        <p:spPr>
          <a:xfrm>
            <a:off x="11106150" y="6282690"/>
            <a:ext cx="81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pPr algn="r"/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îṧliďe"/>
          <p:cNvSpPr/>
          <p:nvPr userDrawn="1"/>
        </p:nvSpPr>
        <p:spPr>
          <a:xfrm>
            <a:off x="0" y="0"/>
            <a:ext cx="12192000" cy="6858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1B5FCC">
                  <a:alpha val="100000"/>
                </a:srgbClr>
              </a:gs>
              <a:gs pos="100000">
                <a:srgbClr val="012EA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341630" y="265430"/>
            <a:ext cx="585470" cy="594360"/>
            <a:chOff x="1431" y="843"/>
            <a:chExt cx="1676" cy="1700"/>
          </a:xfrm>
        </p:grpSpPr>
        <p:sp>
          <p:nvSpPr>
            <p:cNvPr id="19" name="单圆角矩形 18"/>
            <p:cNvSpPr/>
            <p:nvPr userDrawn="1"/>
          </p:nvSpPr>
          <p:spPr>
            <a:xfrm>
              <a:off x="1431" y="1173"/>
              <a:ext cx="1370" cy="1370"/>
            </a:xfrm>
            <a:prstGeom prst="round1Rect">
              <a:avLst>
                <a:gd name="adj" fmla="val 34087"/>
              </a:avLst>
            </a:prstGeom>
            <a:gradFill>
              <a:gsLst>
                <a:gs pos="0">
                  <a:srgbClr val="008DFF"/>
                </a:gs>
                <a:gs pos="100000">
                  <a:srgbClr val="00D3B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单圆角矩形 19"/>
            <p:cNvSpPr/>
            <p:nvPr userDrawn="1"/>
          </p:nvSpPr>
          <p:spPr>
            <a:xfrm>
              <a:off x="1737" y="843"/>
              <a:ext cx="1370" cy="1370"/>
            </a:xfrm>
            <a:prstGeom prst="round1Rect">
              <a:avLst>
                <a:gd name="adj" fmla="val 34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7666990" y="6269990"/>
            <a:ext cx="4524819" cy="377825"/>
            <a:chOff x="10300" y="9538"/>
            <a:chExt cx="8808" cy="736"/>
          </a:xfrm>
        </p:grpSpPr>
        <p:sp>
          <p:nvSpPr>
            <p:cNvPr id="2" name="îṧliďe"/>
            <p:cNvSpPr/>
            <p:nvPr userDrawn="1"/>
          </p:nvSpPr>
          <p:spPr>
            <a:xfrm flipH="1">
              <a:off x="10300" y="9538"/>
              <a:ext cx="8808" cy="736"/>
            </a:xfrm>
            <a:prstGeom prst="round1Rect">
              <a:avLst>
                <a:gd name="adj" fmla="val 47135"/>
              </a:avLst>
            </a:prstGeom>
            <a:gradFill flip="none" rotWithShape="1">
              <a:gsLst>
                <a:gs pos="0">
                  <a:srgbClr val="00D3B3"/>
                </a:gs>
                <a:gs pos="100000">
                  <a:srgbClr val="008D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C:\Users\A\Desktop\盛原成新LOGO\盛原成新LOGO样式-0705\盛原成-新logo（横版白底）.png盛原成-新logo（横版白底）"/>
            <p:cNvPicPr>
              <a:picLocks noChangeAspect="1"/>
            </p:cNvPicPr>
            <p:nvPr userDrawn="1"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10678" y="9612"/>
              <a:ext cx="2307" cy="576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 userDrawn="1"/>
          </p:nvCxnSpPr>
          <p:spPr>
            <a:xfrm>
              <a:off x="13160" y="9714"/>
              <a:ext cx="0" cy="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957580" y="234950"/>
            <a:ext cx="10515600" cy="654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灯片编号占位符 2"/>
          <p:cNvSpPr>
            <a:spLocks noGrp="1"/>
          </p:cNvSpPr>
          <p:nvPr userDrawn="1"/>
        </p:nvSpPr>
        <p:spPr>
          <a:xfrm>
            <a:off x="9169400" y="6360160"/>
            <a:ext cx="2477770" cy="220345"/>
          </a:xfrm>
          <a:prstGeom prst="rect">
            <a:avLst/>
          </a:prstGeom>
        </p:spPr>
        <p:txBody>
          <a:bodyPr vert="horz" lIns="90170" tIns="46990" rIns="90170" bIns="469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009CD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推动装备行业服务化转型</a:t>
            </a:r>
            <a:r>
              <a:rPr lang="en-US" altLang="zh-CN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 userDrawn="1"/>
        </p:nvSpPr>
        <p:spPr>
          <a:xfrm>
            <a:off x="11106150" y="6282690"/>
            <a:ext cx="81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pPr algn="r"/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îṧliďe"/>
          <p:cNvSpPr/>
          <p:nvPr userDrawn="1"/>
        </p:nvSpPr>
        <p:spPr>
          <a:xfrm>
            <a:off x="0" y="0"/>
            <a:ext cx="12192000" cy="6858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1B5FCC">
                  <a:alpha val="100000"/>
                </a:srgbClr>
              </a:gs>
              <a:gs pos="100000">
                <a:srgbClr val="012EA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666990" y="6269990"/>
            <a:ext cx="4524819" cy="377825"/>
            <a:chOff x="10300" y="9538"/>
            <a:chExt cx="8808" cy="736"/>
          </a:xfrm>
        </p:grpSpPr>
        <p:sp>
          <p:nvSpPr>
            <p:cNvPr id="2" name="îṧliďe"/>
            <p:cNvSpPr/>
            <p:nvPr userDrawn="1"/>
          </p:nvSpPr>
          <p:spPr>
            <a:xfrm flipH="1">
              <a:off x="10300" y="9538"/>
              <a:ext cx="8808" cy="736"/>
            </a:xfrm>
            <a:prstGeom prst="round1Rect">
              <a:avLst>
                <a:gd name="adj" fmla="val 47135"/>
              </a:avLst>
            </a:prstGeom>
            <a:gradFill flip="none" rotWithShape="1">
              <a:gsLst>
                <a:gs pos="0">
                  <a:srgbClr val="00D3B3"/>
                </a:gs>
                <a:gs pos="100000">
                  <a:srgbClr val="008D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C:\Users\A\Desktop\盛原成新LOGO\盛原成新LOGO样式-0705\盛原成-新logo（横版白底）.png盛原成-新logo（横版白底）"/>
            <p:cNvPicPr>
              <a:picLocks noChangeAspect="1"/>
            </p:cNvPicPr>
            <p:nvPr userDrawn="1"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10678" y="9612"/>
              <a:ext cx="2307" cy="576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 userDrawn="1"/>
          </p:nvCxnSpPr>
          <p:spPr>
            <a:xfrm>
              <a:off x="13160" y="9714"/>
              <a:ext cx="0" cy="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/>
          <p:cNvSpPr>
            <a:spLocks noGrp="1"/>
          </p:cNvSpPr>
          <p:nvPr userDrawn="1"/>
        </p:nvSpPr>
        <p:spPr>
          <a:xfrm>
            <a:off x="9169400" y="6360160"/>
            <a:ext cx="2477770" cy="220345"/>
          </a:xfrm>
          <a:prstGeom prst="rect">
            <a:avLst/>
          </a:prstGeom>
        </p:spPr>
        <p:txBody>
          <a:bodyPr vert="horz" lIns="90170" tIns="46990" rIns="90170" bIns="469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009CD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推动装备行业服务化转型</a:t>
            </a:r>
            <a:r>
              <a:rPr lang="en-US" altLang="zh-CN" sz="1400" spc="200">
                <a:solidFill>
                  <a:schemeClr val="bg1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8" name="灯片编号占位符 5"/>
          <p:cNvSpPr>
            <a:spLocks noGrp="1"/>
          </p:cNvSpPr>
          <p:nvPr userDrawn="1"/>
        </p:nvSpPr>
        <p:spPr>
          <a:xfrm>
            <a:off x="11106150" y="6282690"/>
            <a:ext cx="81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pPr algn="r"/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\Desktop\图片1.png图片1"/>
          <p:cNvPicPr>
            <a:picLocks noChangeAspect="1"/>
          </p:cNvPicPr>
          <p:nvPr userDrawn="1"/>
        </p:nvPicPr>
        <p:blipFill>
          <a:blip r:embed="rId20"/>
          <a:srcRect/>
          <a:stretch>
            <a:fillRect/>
          </a:stretch>
        </p:blipFill>
        <p:spPr>
          <a:xfrm>
            <a:off x="12524105" y="953"/>
            <a:ext cx="2317115" cy="6856095"/>
          </a:xfrm>
          <a:prstGeom prst="rect">
            <a:avLst/>
          </a:prstGeom>
        </p:spPr>
      </p:pic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8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tags" Target="../tags/tag39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tags" Target="../tags/tag40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tags" Target="../tags/tag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tags" Target="../tags/tag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tags" Target="../tags/tag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tags" Target="../tags/tag4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png"/><Relationship Id="rId3" Type="http://schemas.openxmlformats.org/officeDocument/2006/relationships/tags" Target="../tags/tag47.xml"/><Relationship Id="rId2" Type="http://schemas.openxmlformats.org/officeDocument/2006/relationships/image" Target="../media/image28.png"/><Relationship Id="rId1" Type="http://schemas.openxmlformats.org/officeDocument/2006/relationships/tags" Target="../tags/tag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tags" Target="../tags/tag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tags" Target="../tags/tag5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tags" Target="../tags/tag10.xml"/><Relationship Id="rId4" Type="http://schemas.openxmlformats.org/officeDocument/2006/relationships/image" Target="../media/image11.png"/><Relationship Id="rId3" Type="http://schemas.openxmlformats.org/officeDocument/2006/relationships/tags" Target="../tags/tag9.xml"/><Relationship Id="rId2" Type="http://schemas.openxmlformats.org/officeDocument/2006/relationships/image" Target="../media/image10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4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openxmlformats.org/officeDocument/2006/relationships/tags" Target="../tags/tag12.xml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/>
          <p:cNvSpPr>
            <a:spLocks noGrp="1"/>
          </p:cNvSpPr>
          <p:nvPr/>
        </p:nvSpPr>
        <p:spPr>
          <a:xfrm>
            <a:off x="1011555" y="4036060"/>
            <a:ext cx="3987165" cy="763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1pPr>
          </a:lstStyle>
          <a:p>
            <a:pPr lvl="0"/>
            <a:r>
              <a:rPr lang="zh-CN" altLang="en-US" dirty="0"/>
              <a:t>演讲人：</a:t>
            </a:r>
            <a:r>
              <a:rPr lang="zh-CN" altLang="en-US" dirty="0"/>
              <a:t>梁伟斌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/>
        </p:nvSpPr>
        <p:spPr>
          <a:xfrm>
            <a:off x="6473825" y="4036060"/>
            <a:ext cx="3987800" cy="763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1pPr>
          </a:lstStyle>
          <a:p>
            <a:pPr lvl="0"/>
            <a:r>
              <a:rPr lang="zh-CN" altLang="en-US" dirty="0"/>
              <a:t>日期：</a:t>
            </a:r>
            <a:r>
              <a:rPr lang="en-US" altLang="zh-CN" dirty="0"/>
              <a:t>2023.03.22</a:t>
            </a:r>
            <a:endParaRPr lang="en-US" altLang="zh-CN" dirty="0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1047115" y="2869565"/>
            <a:ext cx="9852660" cy="753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fontAlgn="b">
              <a:buNone/>
              <a:defRPr sz="3000" b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pPr lvl="0" indent="457200"/>
            <a:r>
              <a:rPr lang="zh-CN" dirty="0"/>
              <a:t>完善分布式系统可观测能力（上）</a:t>
            </a:r>
            <a:endParaRPr lang="zh-CN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7115" y="2077085"/>
            <a:ext cx="9204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OpenTelemetry--</a:t>
            </a:r>
            <a:endParaRPr lang="en-US" altLang="zh-CN" sz="4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  <a:sym typeface="+mn-ea"/>
            </a:endParaRPr>
          </a:p>
        </p:txBody>
      </p:sp>
      <p:sp>
        <p:nvSpPr>
          <p:cNvPr id="6" name="单圆角矩形 5"/>
          <p:cNvSpPr/>
          <p:nvPr/>
        </p:nvSpPr>
        <p:spPr>
          <a:xfrm flipH="1">
            <a:off x="789305" y="2150110"/>
            <a:ext cx="109855" cy="137160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OpenTelemetry-Github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社区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3865" y="975360"/>
            <a:ext cx="11304905" cy="52266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OpenTelemetry-Nuget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版本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迭代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3850" y="889635"/>
            <a:ext cx="9004300" cy="5233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什么是</a:t>
            </a:r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5" y="866775"/>
            <a:ext cx="1023048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t>OpenTelemetry（也称为OTel）是一个开源可观测能力框架，由一系列工具、API和SDK组成，使I</a:t>
            </a:r>
            <a:r>
              <a:rPr lang="en-US"/>
              <a:t>T</a:t>
            </a:r>
            <a:r>
              <a:t>团队能够检测、生成、收集和导出远程监测数据以进行分析和了解软件性能和行为。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ym typeface="+mn-ea"/>
              </a:rPr>
              <a:t>作为云原生计算基金会 (CNCF) 的孵化项目</a:t>
            </a:r>
            <a:r>
              <a:rPr lang="zh-CN">
                <a:sym typeface="+mn-ea"/>
              </a:rPr>
              <a:t>，</a:t>
            </a:r>
            <a:r>
              <a:rPr>
                <a:sym typeface="+mn-ea"/>
              </a:rPr>
              <a:t>OpenTelemetry</a:t>
            </a:r>
            <a:r>
              <a:rPr lang="zh-CN"/>
              <a:t>的</a:t>
            </a:r>
            <a:r>
              <a:rPr lang="zh-CN"/>
              <a:t>定位是：数据采集和标准规范的统一。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220" y="2030095"/>
            <a:ext cx="6584950" cy="46748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966720" y="2233930"/>
            <a:ext cx="6791325" cy="630555"/>
          </a:xfrm>
        </p:spPr>
        <p:txBody>
          <a:bodyPr anchor="ctr" anchorCtr="0">
            <a:noAutofit/>
          </a:bodyPr>
          <a:lstStyle/>
          <a:p>
            <a:pPr marL="0" lvl="0" indent="0" fontAlgn="ctr">
              <a:buNone/>
            </a:pPr>
            <a:r>
              <a:rPr lang="en-US" altLang="zh-CN" sz="40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</a:t>
            </a:r>
            <a:r>
              <a:rPr lang="zh-CN" altLang="en-US" sz="40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框架和</a:t>
            </a:r>
            <a:r>
              <a:rPr lang="zh-CN" altLang="en-US" sz="40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对象</a:t>
            </a:r>
            <a:endParaRPr lang="zh-CN" altLang="en-US" sz="40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8219" y="2682339"/>
            <a:ext cx="1441928" cy="1198880"/>
          </a:xfrm>
          <a:prstGeom prst="rect">
            <a:avLst/>
          </a:prstGeom>
          <a:noFill/>
          <a:effectLst>
            <a:outerShdw blurRad="177800" dir="5400000" algn="ctr" rotWithShape="0">
              <a:srgbClr val="011080">
                <a:alpha val="10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zh-CN" sz="7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046730" y="3166110"/>
            <a:ext cx="6857365" cy="76200"/>
            <a:chOff x="1395037" y="3905121"/>
            <a:chExt cx="4886493" cy="50304"/>
          </a:xfrm>
          <a:solidFill>
            <a:srgbClr val="1B5FCC"/>
          </a:solidFill>
        </p:grpSpPr>
        <p:cxnSp>
          <p:nvCxnSpPr>
            <p:cNvPr id="63" name="直接连接符 62"/>
            <p:cNvCxnSpPr/>
            <p:nvPr/>
          </p:nvCxnSpPr>
          <p:spPr>
            <a:xfrm>
              <a:off x="1402320" y="3931083"/>
              <a:ext cx="4879210" cy="0"/>
            </a:xfrm>
            <a:prstGeom prst="line">
              <a:avLst/>
            </a:prstGeom>
            <a:grpFill/>
            <a:ln>
              <a:solidFill>
                <a:srgbClr val="196A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1395037" y="3905121"/>
              <a:ext cx="1354252" cy="503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charset="-122"/>
                <a:ea typeface="思源黑体 CN Medium" panose="020B0600000000000000" charset="-122"/>
                <a:sym typeface="思源黑体 CN Normal" panose="020B0400000000000000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可观测框架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pic>
        <p:nvPicPr>
          <p:cNvPr id="5" name="图片 4" descr="otel_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8660" y="889635"/>
            <a:ext cx="8057515" cy="5269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客户端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结构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pic>
        <p:nvPicPr>
          <p:cNvPr id="2" name="图片 1" descr="architectur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6540" y="2630170"/>
            <a:ext cx="9377680" cy="32721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54405" y="1061720"/>
            <a:ext cx="1041908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OpenTelemetry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客户端由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signals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抽象组成，如下包括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Tracing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Metrics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Baggage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三个独立的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signals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它们之间是解耦关系，相互独立，通过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Context propagation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共享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数据。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53770" y="234950"/>
            <a:ext cx="10515600" cy="65468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的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数据模型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2" name="文本占位符 6"/>
          <p:cNvSpPr>
            <a:spLocks noGrp="1"/>
          </p:cNvSpPr>
          <p:nvPr/>
        </p:nvSpPr>
        <p:spPr>
          <a:xfrm>
            <a:off x="953770" y="1477010"/>
            <a:ext cx="53441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Traces Signal</a:t>
            </a:r>
            <a:r>
              <a:rPr lang="zh-CN" altLang="en-US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（分布式链路</a:t>
            </a:r>
            <a:r>
              <a:rPr lang="zh-CN" altLang="en-US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追踪）</a:t>
            </a:r>
            <a:endParaRPr lang="zh-CN" altLang="en-US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6" name="文本占位符 6"/>
          <p:cNvSpPr>
            <a:spLocks noGrp="1"/>
          </p:cNvSpPr>
          <p:nvPr/>
        </p:nvSpPr>
        <p:spPr>
          <a:xfrm>
            <a:off x="953770" y="2205990"/>
            <a:ext cx="3973418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Metrics Signal</a:t>
            </a:r>
            <a:r>
              <a:rPr lang="zh-CN" altLang="en-US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</a:t>
            </a:r>
            <a:r>
              <a:rPr lang="zh-CN" altLang="en-US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指标）</a:t>
            </a:r>
            <a:endParaRPr lang="zh-CN" altLang="en-US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8" name="文本占位符 6"/>
          <p:cNvSpPr>
            <a:spLocks noGrp="1"/>
          </p:cNvSpPr>
          <p:nvPr/>
        </p:nvSpPr>
        <p:spPr>
          <a:xfrm>
            <a:off x="953770" y="2934970"/>
            <a:ext cx="398907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Logs Signal</a:t>
            </a:r>
            <a:r>
              <a:rPr lang="zh-CN" altLang="en-US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</a:t>
            </a:r>
            <a:r>
              <a:rPr lang="zh-CN" altLang="en-US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日志）</a:t>
            </a:r>
            <a:endParaRPr lang="zh-CN" altLang="en-US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9" name="文本占位符 6"/>
          <p:cNvSpPr>
            <a:spLocks noGrp="1"/>
          </p:cNvSpPr>
          <p:nvPr/>
        </p:nvSpPr>
        <p:spPr>
          <a:xfrm>
            <a:off x="953770" y="3665855"/>
            <a:ext cx="504698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Baggage Signal</a:t>
            </a:r>
            <a:r>
              <a:rPr lang="zh-CN" altLang="en-US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（键值对</a:t>
            </a:r>
            <a:r>
              <a:rPr lang="zh-CN" altLang="en-US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包袱）</a:t>
            </a:r>
            <a:endParaRPr lang="zh-CN" altLang="en-US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10" name="文本占位符 6"/>
          <p:cNvSpPr>
            <a:spLocks noGrp="1"/>
          </p:cNvSpPr>
          <p:nvPr/>
        </p:nvSpPr>
        <p:spPr>
          <a:xfrm>
            <a:off x="6579235" y="1477010"/>
            <a:ext cx="53467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>
                <a:solidFill>
                  <a:schemeClr val="accent4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Context Propagation</a:t>
            </a:r>
            <a:r>
              <a:rPr lang="zh-CN" altLang="en-US" sz="2400" dirty="0">
                <a:solidFill>
                  <a:schemeClr val="accent4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（上下文</a:t>
            </a:r>
            <a:r>
              <a:rPr lang="zh-CN" altLang="en-US" sz="2400" dirty="0">
                <a:solidFill>
                  <a:schemeClr val="accent4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传播）</a:t>
            </a:r>
            <a:endParaRPr lang="zh-CN" altLang="en-US" sz="2400" dirty="0">
              <a:solidFill>
                <a:schemeClr val="accent4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Traces-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释义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7580" y="1049020"/>
            <a:ext cx="10330815" cy="800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提供了一个请求从接收到处理完成整个生命周期的跟踪路径，一次请求通常经过N个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服务，因此也被称为分布式链路追踪。每一个链路有一个唯一的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TraceId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，如下右图高亮的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节点拥有相同的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TraceId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735" y="2008505"/>
            <a:ext cx="7527290" cy="40811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Traces-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跨度</a:t>
            </a:r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Span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（动态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上下文）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7580" y="1049020"/>
            <a:ext cx="10330815" cy="1271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每个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Trace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由一个或多个称为事务的树状结构组成，其节点称为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（跨度）。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Root Span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（顶级跨度）本身可以分解为更小的跨度，这反映了一个函数可能调用许多其他更小的函数的方式。因此每个跨度都可能是多个其他子跨度的父跨度。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457575" y="2169795"/>
            <a:ext cx="8014970" cy="4084320"/>
            <a:chOff x="3413" y="3417"/>
            <a:chExt cx="12622" cy="6432"/>
          </a:xfrm>
        </p:grpSpPr>
        <p:pic>
          <p:nvPicPr>
            <p:cNvPr id="5" name="图片 4" descr="diagram-transaction-span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39" y="3417"/>
              <a:ext cx="12497" cy="643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3413" y="8137"/>
              <a:ext cx="2370" cy="79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57580" y="2560955"/>
            <a:ext cx="3164205" cy="3107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0070C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</a:t>
            </a:r>
            <a:r>
              <a:rPr lang="zh-CN" altLang="en-US" b="1">
                <a:solidFill>
                  <a:srgbClr val="0070C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属性：</a:t>
            </a:r>
            <a:endParaRPr lang="zh-CN" altLang="en-US" b="1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操作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名称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起止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时间戳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属性（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多个键值对）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Event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（事件）的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集合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父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的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标识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SpanContext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（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Trace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中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的所有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信息）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Traces-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资源</a:t>
            </a:r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Resource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静态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上下文）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7580" y="1049020"/>
            <a:ext cx="10330815" cy="1271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资源用来描述遥测信息中的实体对象。资源属性一般为静态信息，一旦程序启动，这些属性值通常不会改变。服务、容器、部署和区域都是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资源。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4" name="图片 3" descr="f2-2"/>
          <p:cNvPicPr>
            <a:picLocks noChangeAspect="1"/>
          </p:cNvPicPr>
          <p:nvPr/>
        </p:nvPicPr>
        <p:blipFill>
          <a:blip r:embed="rId1"/>
          <a:srcRect l="22432" r="22276"/>
          <a:stretch>
            <a:fillRect/>
          </a:stretch>
        </p:blipFill>
        <p:spPr>
          <a:xfrm>
            <a:off x="957580" y="2320290"/>
            <a:ext cx="3262630" cy="23761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43000" y="4806950"/>
            <a:ext cx="2892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典型的购物车结账事务中所涉及的资源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一个事务被视为一组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资源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76545" y="2921000"/>
            <a:ext cx="6096635" cy="17519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02830" y="2553335"/>
            <a:ext cx="2044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服务器资源的例子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671820" y="1533525"/>
            <a:ext cx="5429250" cy="435610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分布式系统可</a:t>
            </a:r>
            <a:r>
              <a:rPr lang="zh-CN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观测</a:t>
            </a:r>
            <a:endParaRPr lang="zh-CN" sz="2800" b="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4654868" y="1391920"/>
            <a:ext cx="771525" cy="771525"/>
            <a:chOff x="8095" y="2442"/>
            <a:chExt cx="1500" cy="1500"/>
          </a:xfrm>
        </p:grpSpPr>
        <p:sp>
          <p:nvSpPr>
            <p:cNvPr id="11" name="椭圆 10"/>
            <p:cNvSpPr/>
            <p:nvPr/>
          </p:nvSpPr>
          <p:spPr>
            <a:xfrm>
              <a:off x="8095" y="2442"/>
              <a:ext cx="1500" cy="1500"/>
            </a:xfrm>
            <a:prstGeom prst="ellipse">
              <a:avLst/>
            </a:prstGeom>
            <a:solidFill>
              <a:srgbClr val="1B5FCC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28" y="2628"/>
              <a:ext cx="1235" cy="1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altLang="zh-CN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4654868" y="2423795"/>
            <a:ext cx="771525" cy="771525"/>
            <a:chOff x="8095" y="2442"/>
            <a:chExt cx="1500" cy="1500"/>
          </a:xfrm>
        </p:grpSpPr>
        <p:sp>
          <p:nvSpPr>
            <p:cNvPr id="19" name="椭圆 18"/>
            <p:cNvSpPr/>
            <p:nvPr/>
          </p:nvSpPr>
          <p:spPr>
            <a:xfrm>
              <a:off x="8095" y="2442"/>
              <a:ext cx="1500" cy="1500"/>
            </a:xfrm>
            <a:prstGeom prst="ellipse">
              <a:avLst/>
            </a:prstGeom>
            <a:solidFill>
              <a:srgbClr val="1B5FCC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28" y="2625"/>
              <a:ext cx="1235" cy="1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altLang="zh-CN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4654868" y="3455670"/>
            <a:ext cx="771525" cy="771525"/>
            <a:chOff x="8095" y="2442"/>
            <a:chExt cx="1500" cy="1500"/>
          </a:xfrm>
        </p:grpSpPr>
        <p:sp>
          <p:nvSpPr>
            <p:cNvPr id="40" name="椭圆 39"/>
            <p:cNvSpPr/>
            <p:nvPr/>
          </p:nvSpPr>
          <p:spPr>
            <a:xfrm>
              <a:off x="8095" y="2442"/>
              <a:ext cx="1500" cy="1500"/>
            </a:xfrm>
            <a:prstGeom prst="ellipse">
              <a:avLst/>
            </a:prstGeom>
            <a:solidFill>
              <a:srgbClr val="1B5FCC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228" y="2628"/>
              <a:ext cx="1235" cy="1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altLang="zh-CN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>
            <a:grpSpLocks noChangeAspect="1"/>
          </p:cNvGrpSpPr>
          <p:nvPr/>
        </p:nvGrpSpPr>
        <p:grpSpPr>
          <a:xfrm>
            <a:off x="4654868" y="4487545"/>
            <a:ext cx="771525" cy="771525"/>
            <a:chOff x="8095" y="2442"/>
            <a:chExt cx="1500" cy="1500"/>
          </a:xfrm>
        </p:grpSpPr>
        <p:sp>
          <p:nvSpPr>
            <p:cNvPr id="43" name="椭圆 42"/>
            <p:cNvSpPr/>
            <p:nvPr/>
          </p:nvSpPr>
          <p:spPr>
            <a:xfrm>
              <a:off x="8095" y="2442"/>
              <a:ext cx="1500" cy="1500"/>
            </a:xfrm>
            <a:prstGeom prst="ellipse">
              <a:avLst/>
            </a:prstGeom>
            <a:solidFill>
              <a:srgbClr val="1B5FCC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228" y="2625"/>
              <a:ext cx="1235" cy="1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altLang="zh-CN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Text Placeholder 10"/>
          <p:cNvSpPr>
            <a:spLocks noGrp="1"/>
          </p:cNvSpPr>
          <p:nvPr/>
        </p:nvSpPr>
        <p:spPr>
          <a:xfrm>
            <a:off x="5671820" y="2605405"/>
            <a:ext cx="5386070" cy="435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en-US" altLang="zh-CN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</a:t>
            </a:r>
            <a:r>
              <a:rPr lang="zh-CN" altLang="en-US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背景与</a:t>
            </a:r>
            <a:r>
              <a:rPr lang="zh-CN" altLang="en-US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介绍</a:t>
            </a:r>
            <a:endParaRPr lang="zh-CN" altLang="en-US" sz="2800" b="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6" name="Text Placeholder 10"/>
          <p:cNvSpPr>
            <a:spLocks noGrp="1"/>
          </p:cNvSpPr>
          <p:nvPr/>
        </p:nvSpPr>
        <p:spPr>
          <a:xfrm>
            <a:off x="5671820" y="3637280"/>
            <a:ext cx="5386705" cy="435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en-US" altLang="zh-CN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</a:t>
            </a:r>
            <a:r>
              <a:rPr lang="zh-CN" altLang="en-US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框架和</a:t>
            </a:r>
            <a:r>
              <a:rPr lang="zh-CN" altLang="en-US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对象</a:t>
            </a:r>
            <a:endParaRPr lang="zh-CN" altLang="en-US" sz="2800" b="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7" name="Text Placeholder 10"/>
          <p:cNvSpPr>
            <a:spLocks noGrp="1"/>
          </p:cNvSpPr>
          <p:nvPr/>
        </p:nvSpPr>
        <p:spPr>
          <a:xfrm>
            <a:off x="5671820" y="4682490"/>
            <a:ext cx="5386705" cy="435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en-US" altLang="zh-CN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 </a:t>
            </a:r>
            <a:r>
              <a:rPr lang="en-US" altLang="zh-CN" sz="2800" b="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Library</a:t>
            </a:r>
            <a:endParaRPr lang="en-US" altLang="zh-CN" sz="2800" b="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Traces-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事件</a:t>
            </a:r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Event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7580" y="1049020"/>
            <a:ext cx="10330815" cy="800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Traces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最基本的对象，事件（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Event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）只是一个时间戳和一组属性。属性里面可以包含消息，异常细节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等。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 descr="f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795" y="1849120"/>
            <a:ext cx="8867775" cy="38341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Metrics-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释义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5" y="1214120"/>
            <a:ext cx="9832340" cy="4273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应用程序性能监控指标，包括请求各个环节的时延、线程池使用情况、连接池使用情况、CPU和网络使用情况等。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Metrics通过周期性的统计数据，帮助开发者分析业务性能瓶颈，在性能优化、故障定位的时候非常有帮助。</a:t>
            </a:r>
            <a:endParaRPr lang="en-US" altLang="zh-CN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每秒钟请求数（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TPS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）？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平均每个请求处理的时间？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等待处理的请求队列长度？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请求处理的最长耗时？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CPU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使用率？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内存占用？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...</a:t>
            </a:r>
            <a:endParaRPr lang="en-US" altLang="zh-CN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Metrics-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五种基本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类型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57580" y="1208405"/>
            <a:ext cx="9832340" cy="3607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1.Gauges</a:t>
            </a:r>
            <a:r>
              <a:rPr lang="zh-CN" altLang="en-US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（度量）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2.Counters</a:t>
            </a:r>
            <a:r>
              <a:rPr lang="zh-CN" altLang="en-US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（计数器）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3.Histograms</a:t>
            </a:r>
            <a:r>
              <a:rPr lang="zh-CN" altLang="en-US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（直方图）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4.Meters</a:t>
            </a:r>
            <a:r>
              <a:rPr lang="zh-CN" altLang="en-US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（速率计算器）</a:t>
            </a:r>
            <a:endParaRPr lang="zh-CN" altLang="en-US" b="1">
              <a:solidFill>
                <a:srgbClr val="1B5FC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5.Timers</a:t>
            </a:r>
            <a:r>
              <a:rPr lang="zh-CN" altLang="en-US" b="1">
                <a:solidFill>
                  <a:srgbClr val="1B5FC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（计时器）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Metrics-</a:t>
            </a:r>
            <a:r>
              <a:rPr lang="en-US" altLang="zh-CN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Gauges</a:t>
            </a:r>
            <a:r>
              <a:rPr lang="zh-CN" altLang="en-US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（度量）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3" y="1213967"/>
            <a:ext cx="983234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自定义度量，一般用来统计瞬时状态的数据信息。Metrics最简单的一个指标：它的作用就是引用一个值。比如当前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队列待处理的订单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数量。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9385" y="2774315"/>
            <a:ext cx="6343015" cy="13087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Metrics-</a:t>
            </a:r>
            <a:r>
              <a:rPr lang="en-US" altLang="zh-CN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Counters</a:t>
            </a:r>
            <a:r>
              <a:rPr lang="zh-CN" altLang="en-US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（计数器）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3" y="1213967"/>
            <a:ext cx="9832342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定量增加或减少，比如统计队列中已完成任务的数量。调用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Add()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方法递增或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递减。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9995" y="2719070"/>
            <a:ext cx="7192010" cy="14204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Metrics-</a:t>
            </a:r>
            <a:r>
              <a:rPr lang="en-US" altLang="zh-CN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Histograms</a:t>
            </a:r>
            <a:r>
              <a:rPr lang="zh-CN" altLang="en-US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（直方图）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3" y="1213967"/>
            <a:ext cx="9832342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统计数据的分布情况，最大值、最小值、平均值、中位数，百分比。比如统计订单的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处理时间。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66060" y="2489200"/>
            <a:ext cx="6660515" cy="18789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Metrics-</a:t>
            </a:r>
            <a:r>
              <a:rPr lang="en-US" altLang="zh-CN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Meters</a:t>
            </a:r>
            <a:r>
              <a:rPr lang="zh-CN" altLang="en-US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（速率计算器）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3" y="1213967"/>
            <a:ext cx="983234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统计系统中某一个事件的速率，比如每秒请求数（TPS），每秒查询数（QPS）等等。这个指标能反应系统当前的处理能力，帮助我们判断资源是否已经不足。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9995" y="2719070"/>
            <a:ext cx="7192010" cy="14204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Metrics-</a:t>
            </a:r>
            <a:r>
              <a:rPr lang="en-US" altLang="zh-CN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Timers</a:t>
            </a:r>
            <a:r>
              <a:rPr lang="zh-CN" altLang="en-US"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（计时器）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3" y="1213967"/>
            <a:ext cx="983234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Meters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和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Histograms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的组合，统计请求的速率和处理时间。比如统计某接口一定时间内的请求总数，平均处理时间。如果RPS（请求速率）很低，而且平均的处理时间很长，就很可能有故障了。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34715" y="2346325"/>
            <a:ext cx="5181600" cy="1514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34715" y="4070350"/>
            <a:ext cx="5181600" cy="16103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Logs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日志）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3" y="1213967"/>
            <a:ext cx="9832342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符合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OTLP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规范的日志，如图是日志和事件记录的字段和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描述。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75330" y="1675765"/>
            <a:ext cx="5191125" cy="45739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Context Propagation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（上下文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传播）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5685" y="4023360"/>
            <a:ext cx="10119995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如上图，是在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Http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通信下进行链路传播的例子。一个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Cilent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请求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Server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通信，把自己的链路信息传递给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Server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的过程。其中链路信息通过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TraceContext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对象封装起来，通过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Http Headers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来存取这个对象，最后达到传播的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效果。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例子中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Http Headers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起到传播载体作用，这样的载体统称为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Propagator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，上下文则是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Context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，在进程间进行状态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传递。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63215" y="977265"/>
            <a:ext cx="6464935" cy="2913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966720" y="2233930"/>
            <a:ext cx="5048250" cy="630555"/>
          </a:xfrm>
        </p:spPr>
        <p:txBody>
          <a:bodyPr anchor="ctr" anchorCtr="0">
            <a:noAutofit/>
          </a:bodyPr>
          <a:lstStyle/>
          <a:p>
            <a:pPr marL="0" lvl="0" indent="0" fontAlgn="ctr">
              <a:buNone/>
            </a:pPr>
            <a:r>
              <a:rPr lang="zh-CN" sz="40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分布式系统可观测</a:t>
            </a:r>
            <a:endParaRPr lang="zh-CN" altLang="en-US" sz="4000" dirty="0">
              <a:solidFill>
                <a:srgbClr val="1B5FC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8219" y="2682339"/>
            <a:ext cx="1441928" cy="1198880"/>
          </a:xfrm>
          <a:prstGeom prst="rect">
            <a:avLst/>
          </a:prstGeom>
          <a:noFill/>
          <a:effectLst>
            <a:outerShdw blurRad="177800" dir="5400000" algn="ctr" rotWithShape="0">
              <a:srgbClr val="011080">
                <a:alpha val="10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sz="7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046730" y="3166110"/>
            <a:ext cx="6857365" cy="76200"/>
            <a:chOff x="1395037" y="3905121"/>
            <a:chExt cx="4886493" cy="50304"/>
          </a:xfrm>
          <a:solidFill>
            <a:srgbClr val="1B5FCC"/>
          </a:solidFill>
        </p:grpSpPr>
        <p:cxnSp>
          <p:nvCxnSpPr>
            <p:cNvPr id="63" name="直接连接符 62"/>
            <p:cNvCxnSpPr/>
            <p:nvPr/>
          </p:nvCxnSpPr>
          <p:spPr>
            <a:xfrm>
              <a:off x="1402320" y="3931083"/>
              <a:ext cx="4879210" cy="0"/>
            </a:xfrm>
            <a:prstGeom prst="line">
              <a:avLst/>
            </a:prstGeom>
            <a:grpFill/>
            <a:ln>
              <a:solidFill>
                <a:srgbClr val="196A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1395037" y="3905121"/>
              <a:ext cx="1354252" cy="503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charset="-122"/>
                <a:ea typeface="思源黑体 CN Medium" panose="020B0600000000000000" charset="-122"/>
                <a:sym typeface="思源黑体 CN Normal" panose="020B0400000000000000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Baggage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（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键值对包袱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5" y="1214120"/>
            <a:ext cx="1051877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键值对集合，在一条链路追踪上的所有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内全局传输。原理是上一个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将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SpanContenxt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中的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Baggage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注入到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Propagator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，到达下一个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，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Propagator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提取出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Baggage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写入到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SpanContext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中。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7605" y="2158365"/>
            <a:ext cx="7575550" cy="39998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966720" y="2233930"/>
            <a:ext cx="6791325" cy="630555"/>
          </a:xfrm>
        </p:spPr>
        <p:txBody>
          <a:bodyPr anchor="ctr" anchorCtr="0">
            <a:noAutofit/>
          </a:bodyPr>
          <a:lstStyle/>
          <a:p>
            <a:pPr marL="0" lvl="0" indent="0" fontAlgn="ctr">
              <a:buNone/>
            </a:pPr>
            <a:r>
              <a:rPr lang="en-US" altLang="zh-CN" sz="40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 </a:t>
            </a:r>
            <a:r>
              <a:rPr lang="en-US" altLang="zh-CN" sz="40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Library</a:t>
            </a:r>
            <a:endParaRPr lang="en-US" altLang="zh-CN" sz="40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8219" y="2682339"/>
            <a:ext cx="1441928" cy="1198880"/>
          </a:xfrm>
          <a:prstGeom prst="rect">
            <a:avLst/>
          </a:prstGeom>
          <a:noFill/>
          <a:effectLst>
            <a:outerShdw blurRad="177800" dir="5400000" algn="ctr" rotWithShape="0">
              <a:srgbClr val="011080">
                <a:alpha val="10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sz="7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046730" y="3166110"/>
            <a:ext cx="6857365" cy="76200"/>
            <a:chOff x="1395037" y="3905121"/>
            <a:chExt cx="4886493" cy="50304"/>
          </a:xfrm>
          <a:solidFill>
            <a:srgbClr val="1B5FCC"/>
          </a:solidFill>
        </p:grpSpPr>
        <p:cxnSp>
          <p:nvCxnSpPr>
            <p:cNvPr id="63" name="直接连接符 62"/>
            <p:cNvCxnSpPr/>
            <p:nvPr/>
          </p:nvCxnSpPr>
          <p:spPr>
            <a:xfrm>
              <a:off x="1402320" y="3931083"/>
              <a:ext cx="4879210" cy="0"/>
            </a:xfrm>
            <a:prstGeom prst="line">
              <a:avLst/>
            </a:prstGeom>
            <a:grpFill/>
            <a:ln>
              <a:solidFill>
                <a:srgbClr val="196A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1395037" y="3905121"/>
              <a:ext cx="1354252" cy="503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charset="-122"/>
                <a:ea typeface="思源黑体 CN Medium" panose="020B0600000000000000" charset="-122"/>
                <a:sym typeface="思源黑体 CN Normal" panose="020B0400000000000000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 Library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5" y="1214120"/>
            <a:ext cx="1051877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OpenTelemetry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库被设计为一个可扩展框架，其中库提供了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API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SDK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、语义约定（Semantic Conventions）和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贡献包（Contrib）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5" name="图片 4" descr="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210" y="2024380"/>
            <a:ext cx="6037580" cy="38303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API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7580" y="1220470"/>
            <a:ext cx="974217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API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库用于提供链路追踪，指标收集等接口。应用程序代码或者第三方库组件可以进行接入。包括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TracerAPI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ContextAPI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MeterAPI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和语义规范（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Semantic Conventions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）。</a:t>
            </a:r>
            <a:endParaRPr lang="en-US" altLang="zh-CN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8" name="图片 7" descr="1334952-20201023091114262-3753147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2718435"/>
            <a:ext cx="8991600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SDK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957580" y="1232535"/>
            <a:ext cx="979170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SDK是OpenTelemetry提供的API实现</a:t>
            </a:r>
            <a:r>
              <a:rPr 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，同样对应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API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的包含三个部分：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Tracer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Meter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和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Shared Context layer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5" name="图片 4" descr="1334952-20201023094415727-15210410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95" y="1933575"/>
            <a:ext cx="5947410" cy="42779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语义约定（</a:t>
            </a:r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Semantic Convertions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957580" y="1232535"/>
            <a:ext cx="1028700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语义约定定义了一些用于描述应用程序概念，协议和操作的键值对。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OpenTelemetry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的每个数据模型都包含一个属性列表，而分布式系统的每类组件（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Http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请求、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SQL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客户端、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K8S Pod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等）会被定义为一组特定的属性，这些定义被称为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OpenTelemetry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的语义约定。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81250" y="2978150"/>
            <a:ext cx="7429500" cy="2895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29860" y="5840730"/>
            <a:ext cx="21659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部分语义约定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收集器（</a:t>
            </a:r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Collector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957580" y="863600"/>
            <a:ext cx="1028700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Collector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收集器组件，可以从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OpenTelemetry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或其他遥测中间件（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Jaeger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Prometheus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等）执行的进程收集遥测数据，并进行采样和聚合，导出到遥测中间件后端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服务。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两种操作模式：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代理（作为守护进程与应用程序一起运行在本地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服务器）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收集器（独立运行的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服务）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7580" y="3334385"/>
            <a:ext cx="6134735" cy="33324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导出器（</a:t>
            </a:r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Exporter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）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957580" y="877570"/>
            <a:ext cx="10287000" cy="1659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导出器能够从应用程序中提取数据，并将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OTLP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数据转换为相应的格式，发送到指定的后端。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OTLP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可以被转换为许多流行的格式。例如，将追踪数据发送到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Jaeger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，将指标数据发送到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Prometheus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。各导出器由第三方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维护。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3620" y="2537460"/>
            <a:ext cx="6033770" cy="40722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 </a:t>
            </a:r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Collection</a:t>
            </a:r>
            <a:endParaRPr lang="en-US" alt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2" name="文本占位符 6"/>
          <p:cNvSpPr>
            <a:spLocks noGrp="1"/>
          </p:cNvSpPr>
          <p:nvPr/>
        </p:nvSpPr>
        <p:spPr>
          <a:xfrm>
            <a:off x="7850505" y="1108710"/>
            <a:ext cx="2559685" cy="5064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C++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.NET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Erlang/Elixir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Go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Java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JavaScript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PHP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Python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Ruby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Rust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  <a:p>
            <a:pPr lvl="0"/>
            <a:r>
              <a:rPr lang="en-US" alt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Swift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pic>
        <p:nvPicPr>
          <p:cNvPr id="9" name="图片 8" descr="unified-col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770" y="866775"/>
            <a:ext cx="5142865" cy="58242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什么是分布式</a:t>
            </a:r>
            <a:r>
              <a:rPr 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系统？</a:t>
            </a:r>
            <a:endParaRPr 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405" y="1662430"/>
            <a:ext cx="865441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t>所有的代码都放在一个项目中，项目部署在一台服务器上</a:t>
            </a:r>
            <a:r>
              <a:rPr lang="zh-CN"/>
              <a:t>，并</a:t>
            </a:r>
            <a:r>
              <a:t>提供</a:t>
            </a:r>
            <a:r>
              <a:rPr lang="zh-CN"/>
              <a:t>所有对外</a:t>
            </a:r>
            <a:r>
              <a:rPr lang="zh-CN"/>
              <a:t>服务。</a:t>
            </a:r>
            <a:endParaRPr lang="zh-CN"/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b="1"/>
              <a:t>缺点：</a:t>
            </a:r>
            <a:r>
              <a:rPr lang="zh-CN"/>
              <a:t>处理能力局限，业务增长到一定程序时，单机硬件资源无法满足业务</a:t>
            </a:r>
            <a:r>
              <a:rPr lang="zh-CN"/>
              <a:t>需要。</a:t>
            </a:r>
            <a:endParaRPr lang="zh-CN"/>
          </a:p>
        </p:txBody>
      </p:sp>
      <p:sp>
        <p:nvSpPr>
          <p:cNvPr id="2" name="文本占位符 6"/>
          <p:cNvSpPr>
            <a:spLocks noGrp="1"/>
          </p:cNvSpPr>
          <p:nvPr/>
        </p:nvSpPr>
        <p:spPr>
          <a:xfrm>
            <a:off x="953770" y="1137920"/>
            <a:ext cx="398907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单机</a:t>
            </a:r>
            <a:r>
              <a:rPr 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架构</a:t>
            </a:r>
            <a:endParaRPr 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53770" y="3317240"/>
            <a:ext cx="865441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/>
              <a:t>当单机架构遇到瓶颈时，将其复制</a:t>
            </a:r>
            <a:r>
              <a:rPr lang="en-US" altLang="zh-CN"/>
              <a:t>N</a:t>
            </a:r>
            <a:r>
              <a:rPr lang="zh-CN"/>
              <a:t>份，每一份称为一个</a:t>
            </a:r>
            <a:r>
              <a:rPr lang="en-US" altLang="zh-CN"/>
              <a:t>“</a:t>
            </a:r>
            <a:r>
              <a:rPr lang="zh-CN"/>
              <a:t>节点</a:t>
            </a:r>
            <a:r>
              <a:rPr lang="en-US" altLang="zh-CN"/>
              <a:t>”</a:t>
            </a:r>
            <a:r>
              <a:rPr lang="zh-CN"/>
              <a:t>，每个节点提供相同服务，这样就构成了一个集群。系统处理能力提高</a:t>
            </a:r>
            <a:r>
              <a:rPr lang="en-US" altLang="zh-CN"/>
              <a:t>N</a:t>
            </a:r>
            <a:r>
              <a:rPr lang="zh-CN" altLang="en-US"/>
              <a:t>倍。</a:t>
            </a:r>
            <a:endParaRPr lang="zh-CN" altLang="en-US"/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/>
              <a:t>缺点：</a:t>
            </a:r>
            <a:r>
              <a:rPr lang="zh-CN" altLang="en-US"/>
              <a:t>当业务复杂度较高时，集群性能提升效果</a:t>
            </a:r>
            <a:r>
              <a:rPr lang="zh-CN" altLang="en-US"/>
              <a:t>有限。</a:t>
            </a:r>
            <a:endParaRPr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53135" y="2792730"/>
            <a:ext cx="398907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集群架构</a:t>
            </a:r>
            <a:endParaRPr 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57580" y="5236210"/>
            <a:ext cx="865441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/>
              <a:t>将整个系统按照业务功能，拆分成一个个独立的子系统，每个子系统称为</a:t>
            </a:r>
            <a:r>
              <a:rPr lang="en-US" altLang="zh-CN"/>
              <a:t>“</a:t>
            </a:r>
            <a:r>
              <a:rPr lang="zh-CN"/>
              <a:t>服务</a:t>
            </a:r>
            <a:r>
              <a:rPr lang="en-US" altLang="zh-CN"/>
              <a:t>”</a:t>
            </a:r>
            <a:r>
              <a:rPr lang="zh-CN" altLang="en-US"/>
              <a:t>，独立运行在</a:t>
            </a:r>
            <a:r>
              <a:rPr lang="en-US" altLang="zh-CN"/>
              <a:t>web</a:t>
            </a:r>
            <a:r>
              <a:rPr lang="zh-CN" altLang="en-US"/>
              <a:t>容器中，服务之间通过</a:t>
            </a:r>
            <a:r>
              <a:rPr lang="en-US" altLang="zh-CN"/>
              <a:t>RPC</a:t>
            </a:r>
            <a:r>
              <a:rPr lang="zh-CN" altLang="en-US"/>
              <a:t>方式</a:t>
            </a:r>
            <a:r>
              <a:rPr lang="zh-CN" altLang="en-US"/>
              <a:t>通信。</a:t>
            </a:r>
            <a:endParaRPr lang="zh-CN" altLang="en-US"/>
          </a:p>
        </p:txBody>
      </p:sp>
      <p:sp>
        <p:nvSpPr>
          <p:cNvPr id="8" name="文本占位符 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56945" y="4711700"/>
            <a:ext cx="398907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分布式架构</a:t>
            </a:r>
            <a:endParaRPr 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什么是分布式</a:t>
            </a:r>
            <a:r>
              <a:rPr 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系统？</a:t>
            </a:r>
            <a:endParaRPr lang="zh-CN" dirty="0"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2910" y="889635"/>
            <a:ext cx="4600575" cy="2466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80605" y="889635"/>
            <a:ext cx="4752975" cy="275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76675" y="2945130"/>
            <a:ext cx="4438650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为什么</a:t>
            </a:r>
            <a:r>
              <a:rPr 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需要分布式系统可观测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4405" y="1548130"/>
            <a:ext cx="1015238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从单机架构到分布式架构的演变，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系统复杂度成倍提升，服务之间从线程交互变成了进程交互。加之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Docker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，</a:t>
            </a:r>
            <a:r>
              <a:rPr lang="en-US" altLang="zh-CN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Kubernetes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等云原生系统的引入让基础设施层变得更加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黑盒。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传统的日志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记录对于系统的故障或者异常，变得很难快速定位和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解决。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因此，我们就需要在</a:t>
            </a:r>
            <a:r>
              <a:rPr lang="zh-CN" altLang="en-US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分布式系统运行的同时，收集并分析系统内部运行的状态信息。</a:t>
            </a:r>
            <a:endParaRPr lang="zh-CN" altLang="en-US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2" name="文本占位符 6"/>
          <p:cNvSpPr>
            <a:spLocks noGrp="1"/>
          </p:cNvSpPr>
          <p:nvPr/>
        </p:nvSpPr>
        <p:spPr>
          <a:xfrm>
            <a:off x="953770" y="1023620"/>
            <a:ext cx="532003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分布式系统带来了什么新的问题？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pic>
        <p:nvPicPr>
          <p:cNvPr id="5" name="图片 4" descr="f1-4"/>
          <p:cNvPicPr>
            <a:picLocks noChangeAspect="1"/>
          </p:cNvPicPr>
          <p:nvPr/>
        </p:nvPicPr>
        <p:blipFill>
          <a:blip r:embed="rId1"/>
          <a:srcRect l="8618" t="695" r="8035" b="3401"/>
          <a:stretch>
            <a:fillRect/>
          </a:stretch>
        </p:blipFill>
        <p:spPr>
          <a:xfrm>
            <a:off x="1116965" y="3937000"/>
            <a:ext cx="5104765" cy="2508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为什么需要分布式系统可观测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4405" y="1976120"/>
            <a:ext cx="998474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在官方定义中，可观测性是通过系统外部的输出来衡量其内部的状态的一种方法。换言之，通过收集分布式系统运行时的表层信息了解其内部状态，而不必对内部每个服务进行分拆</a:t>
            </a:r>
            <a:r>
              <a:rPr lang="zh-CN" altLang="en-US" sz="20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分析。</a:t>
            </a:r>
            <a:endParaRPr lang="zh-CN" altLang="en-US" sz="20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2" name="文本占位符 6"/>
          <p:cNvSpPr>
            <a:spLocks noGrp="1"/>
          </p:cNvSpPr>
          <p:nvPr/>
        </p:nvSpPr>
        <p:spPr>
          <a:xfrm>
            <a:off x="953770" y="1451610"/>
            <a:ext cx="803529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什么是分布式系统可观测？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4405" y="4236085"/>
            <a:ext cx="998474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系统运行时可以报告足够的关于系统健康和行为的数据点，从而有效反映其内部状态，使系统能更好地被研发团队理解，调试和</a:t>
            </a:r>
            <a:r>
              <a:rPr lang="zh-CN" altLang="en-US" sz="20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发展。</a:t>
            </a:r>
            <a:endParaRPr lang="zh-CN" altLang="en-US" sz="20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生产环境部署发布时，通过指标和跟踪了解潜在风险，能更加及时</a:t>
            </a:r>
            <a:r>
              <a:rPr lang="zh-CN" altLang="en-US" sz="20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的进行</a:t>
            </a:r>
            <a:r>
              <a:rPr lang="zh-CN" altLang="en-US" sz="20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回滚。</a:t>
            </a:r>
            <a:endParaRPr lang="zh-CN" altLang="en-US" sz="20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6" name="文本占位符 6"/>
          <p:cNvSpPr>
            <a:spLocks noGrp="1"/>
          </p:cNvSpPr>
          <p:nvPr/>
        </p:nvSpPr>
        <p:spPr>
          <a:xfrm>
            <a:off x="953770" y="3711575"/>
            <a:ext cx="803529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为什么</a:t>
            </a:r>
            <a:r>
              <a:rPr lang="zh-CN" sz="24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需要分布式系统可观测？</a:t>
            </a:r>
            <a:endParaRPr lang="en-US" altLang="zh-CN" sz="2400" dirty="0">
              <a:solidFill>
                <a:srgbClr val="1B5FCC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966720" y="2233930"/>
            <a:ext cx="6791325" cy="630555"/>
          </a:xfrm>
        </p:spPr>
        <p:txBody>
          <a:bodyPr anchor="ctr" anchorCtr="0">
            <a:noAutofit/>
          </a:bodyPr>
          <a:lstStyle/>
          <a:p>
            <a:pPr marL="0" lvl="0" indent="0" fontAlgn="ctr">
              <a:buNone/>
            </a:pPr>
            <a:r>
              <a:rPr lang="en-US" altLang="zh-CN" sz="40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</a:t>
            </a:r>
            <a:r>
              <a:rPr lang="zh-CN" altLang="en-US" sz="4000" dirty="0">
                <a:solidFill>
                  <a:srgbClr val="1B5FCC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背景与介绍</a:t>
            </a:r>
            <a:endParaRPr lang="zh-CN" altLang="en-US" sz="4000" dirty="0">
              <a:solidFill>
                <a:srgbClr val="1B5FC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8219" y="2682339"/>
            <a:ext cx="1441928" cy="1198880"/>
          </a:xfrm>
          <a:prstGeom prst="rect">
            <a:avLst/>
          </a:prstGeom>
          <a:noFill/>
          <a:effectLst>
            <a:outerShdw blurRad="177800" dir="5400000" algn="ctr" rotWithShape="0">
              <a:srgbClr val="011080">
                <a:alpha val="10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sz="7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046730" y="3166110"/>
            <a:ext cx="6857365" cy="76200"/>
            <a:chOff x="1395037" y="3905121"/>
            <a:chExt cx="4886493" cy="50304"/>
          </a:xfrm>
          <a:solidFill>
            <a:srgbClr val="1B5FCC"/>
          </a:solidFill>
        </p:grpSpPr>
        <p:cxnSp>
          <p:nvCxnSpPr>
            <p:cNvPr id="63" name="直接连接符 62"/>
            <p:cNvCxnSpPr/>
            <p:nvPr/>
          </p:nvCxnSpPr>
          <p:spPr>
            <a:xfrm>
              <a:off x="1402320" y="3931083"/>
              <a:ext cx="4879210" cy="0"/>
            </a:xfrm>
            <a:prstGeom prst="line">
              <a:avLst/>
            </a:prstGeom>
            <a:grpFill/>
            <a:ln>
              <a:solidFill>
                <a:srgbClr val="196A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1395037" y="3905121"/>
              <a:ext cx="1354252" cy="503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charset="-122"/>
                <a:ea typeface="思源黑体 CN Medium" panose="020B0600000000000000" charset="-122"/>
                <a:sym typeface="思源黑体 CN Normal" panose="020B0400000000000000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OpenTelemetry</a:t>
            </a:r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  <a:sym typeface="思源黑体" panose="020B0400000000000000" pitchFamily="34" charset="-122"/>
              </a:rPr>
              <a:t>背景</a:t>
            </a:r>
            <a:endParaRPr lang="zh-CN" altLang="en-US"/>
          </a:p>
        </p:txBody>
      </p:sp>
      <p:cxnSp>
        <p:nvCxnSpPr>
          <p:cNvPr id="11" name="PA_淘宝店chenying0907 35"/>
          <p:cNvCxnSpPr>
            <a:stCxn id="20" idx="1"/>
          </p:cNvCxnSpPr>
          <p:nvPr>
            <p:custDataLst>
              <p:tags r:id="rId1"/>
            </p:custDataLst>
          </p:nvPr>
        </p:nvCxnSpPr>
        <p:spPr>
          <a:xfrm>
            <a:off x="9736107" y="3695811"/>
            <a:ext cx="1270" cy="897255"/>
          </a:xfrm>
          <a:prstGeom prst="line">
            <a:avLst/>
          </a:prstGeom>
          <a:ln w="25400">
            <a:solidFill>
              <a:srgbClr val="1B5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A_淘宝店chenying0907 36"/>
          <p:cNvCxnSpPr/>
          <p:nvPr>
            <p:custDataLst>
              <p:tags r:id="rId2"/>
            </p:custDataLst>
          </p:nvPr>
        </p:nvCxnSpPr>
        <p:spPr>
          <a:xfrm>
            <a:off x="6080125" y="3695811"/>
            <a:ext cx="0" cy="907415"/>
          </a:xfrm>
          <a:prstGeom prst="line">
            <a:avLst/>
          </a:prstGeom>
          <a:ln w="25400">
            <a:solidFill>
              <a:srgbClr val="1B5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淘宝店chenying0907 37"/>
          <p:cNvCxnSpPr>
            <a:stCxn id="16" idx="1"/>
          </p:cNvCxnSpPr>
          <p:nvPr>
            <p:custDataLst>
              <p:tags r:id="rId3"/>
            </p:custDataLst>
          </p:nvPr>
        </p:nvCxnSpPr>
        <p:spPr>
          <a:xfrm flipH="1">
            <a:off x="2347570" y="3695811"/>
            <a:ext cx="8890" cy="925830"/>
          </a:xfrm>
          <a:prstGeom prst="line">
            <a:avLst/>
          </a:prstGeom>
          <a:ln w="25400">
            <a:solidFill>
              <a:srgbClr val="289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A_淘宝店chenying0907 38"/>
          <p:cNvCxnSpPr/>
          <p:nvPr>
            <p:custDataLst>
              <p:tags r:id="rId4"/>
            </p:custDataLst>
          </p:nvPr>
        </p:nvCxnSpPr>
        <p:spPr>
          <a:xfrm>
            <a:off x="7931150" y="2574401"/>
            <a:ext cx="0" cy="929640"/>
          </a:xfrm>
          <a:prstGeom prst="line">
            <a:avLst/>
          </a:prstGeom>
          <a:ln w="25400">
            <a:solidFill>
              <a:srgbClr val="1B5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A_淘宝店chenying0907 39"/>
          <p:cNvCxnSpPr/>
          <p:nvPr>
            <p:custDataLst>
              <p:tags r:id="rId5"/>
            </p:custDataLst>
          </p:nvPr>
        </p:nvCxnSpPr>
        <p:spPr>
          <a:xfrm>
            <a:off x="4230370" y="2574401"/>
            <a:ext cx="0" cy="929640"/>
          </a:xfrm>
          <a:prstGeom prst="line">
            <a:avLst/>
          </a:prstGeom>
          <a:ln w="25400">
            <a:solidFill>
              <a:srgbClr val="1B5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淘宝店chenying0907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85235" y="2108311"/>
            <a:ext cx="912495" cy="915035"/>
          </a:xfrm>
          <a:prstGeom prst="ellipse">
            <a:avLst/>
          </a:prstGeom>
          <a:gradFill>
            <a:gsLst>
              <a:gs pos="0">
                <a:srgbClr val="1B5FCC"/>
              </a:gs>
              <a:gs pos="100000">
                <a:srgbClr val="012EA3"/>
              </a:gs>
            </a:gsLst>
            <a:lin ang="2700000" scaled="0"/>
          </a:gradFill>
          <a:ln>
            <a:noFill/>
          </a:ln>
          <a:effectLst>
            <a:outerShdw blurRad="101600" dist="76200" dir="3480000" algn="tl" rotWithShape="0">
              <a:srgbClr val="012EA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Medium" panose="020B0600000000000000" charset="-122"/>
              <a:sym typeface="思源黑体 CN Normal" panose="020B0400000000000000" charset="-122"/>
            </a:endParaRPr>
          </a:p>
        </p:txBody>
      </p:sp>
      <p:grpSp>
        <p:nvGrpSpPr>
          <p:cNvPr id="24" name="PA_淘宝店chenying0907 48"/>
          <p:cNvGrpSpPr/>
          <p:nvPr>
            <p:custDataLst>
              <p:tags r:id="rId7"/>
            </p:custDataLst>
          </p:nvPr>
        </p:nvGrpSpPr>
        <p:grpSpPr>
          <a:xfrm>
            <a:off x="4026535" y="2354691"/>
            <a:ext cx="427355" cy="424180"/>
            <a:chOff x="3003646" y="1942997"/>
            <a:chExt cx="325360" cy="322949"/>
          </a:xfrm>
          <a:solidFill>
            <a:schemeClr val="bg1"/>
          </a:solidFill>
        </p:grpSpPr>
        <p:sp>
          <p:nvSpPr>
            <p:cNvPr id="29" name="淘宝店chenying0907 12"/>
            <p:cNvSpPr/>
            <p:nvPr/>
          </p:nvSpPr>
          <p:spPr bwMode="auto">
            <a:xfrm>
              <a:off x="3263934" y="1991198"/>
              <a:ext cx="65072" cy="107248"/>
            </a:xfrm>
            <a:custGeom>
              <a:avLst/>
              <a:gdLst>
                <a:gd name="T0" fmla="*/ 15 w 52"/>
                <a:gd name="T1" fmla="*/ 76 h 85"/>
                <a:gd name="T2" fmla="*/ 15 w 52"/>
                <a:gd name="T3" fmla="*/ 74 h 85"/>
                <a:gd name="T4" fmla="*/ 15 w 52"/>
                <a:gd name="T5" fmla="*/ 73 h 85"/>
                <a:gd name="T6" fmla="*/ 15 w 52"/>
                <a:gd name="T7" fmla="*/ 70 h 85"/>
                <a:gd name="T8" fmla="*/ 15 w 52"/>
                <a:gd name="T9" fmla="*/ 66 h 85"/>
                <a:gd name="T10" fmla="*/ 14 w 52"/>
                <a:gd name="T11" fmla="*/ 63 h 85"/>
                <a:gd name="T12" fmla="*/ 14 w 52"/>
                <a:gd name="T13" fmla="*/ 59 h 85"/>
                <a:gd name="T14" fmla="*/ 13 w 52"/>
                <a:gd name="T15" fmla="*/ 55 h 85"/>
                <a:gd name="T16" fmla="*/ 12 w 52"/>
                <a:gd name="T17" fmla="*/ 51 h 85"/>
                <a:gd name="T18" fmla="*/ 12 w 52"/>
                <a:gd name="T19" fmla="*/ 47 h 85"/>
                <a:gd name="T20" fmla="*/ 11 w 52"/>
                <a:gd name="T21" fmla="*/ 43 h 85"/>
                <a:gd name="T22" fmla="*/ 10 w 52"/>
                <a:gd name="T23" fmla="*/ 40 h 85"/>
                <a:gd name="T24" fmla="*/ 9 w 52"/>
                <a:gd name="T25" fmla="*/ 36 h 85"/>
                <a:gd name="T26" fmla="*/ 8 w 52"/>
                <a:gd name="T27" fmla="*/ 32 h 85"/>
                <a:gd name="T28" fmla="*/ 7 w 52"/>
                <a:gd name="T29" fmla="*/ 29 h 85"/>
                <a:gd name="T30" fmla="*/ 6 w 52"/>
                <a:gd name="T31" fmla="*/ 25 h 85"/>
                <a:gd name="T32" fmla="*/ 4 w 52"/>
                <a:gd name="T33" fmla="*/ 22 h 85"/>
                <a:gd name="T34" fmla="*/ 3 w 52"/>
                <a:gd name="T35" fmla="*/ 18 h 85"/>
                <a:gd name="T36" fmla="*/ 2 w 52"/>
                <a:gd name="T37" fmla="*/ 15 h 85"/>
                <a:gd name="T38" fmla="*/ 6 w 52"/>
                <a:gd name="T39" fmla="*/ 3 h 85"/>
                <a:gd name="T40" fmla="*/ 9 w 52"/>
                <a:gd name="T41" fmla="*/ 1 h 85"/>
                <a:gd name="T42" fmla="*/ 13 w 52"/>
                <a:gd name="T43" fmla="*/ 0 h 85"/>
                <a:gd name="T44" fmla="*/ 20 w 52"/>
                <a:gd name="T45" fmla="*/ 4 h 85"/>
                <a:gd name="T46" fmla="*/ 52 w 52"/>
                <a:gd name="T47" fmla="*/ 74 h 85"/>
                <a:gd name="T48" fmla="*/ 50 w 52"/>
                <a:gd name="T49" fmla="*/ 81 h 85"/>
                <a:gd name="T50" fmla="*/ 43 w 52"/>
                <a:gd name="T51" fmla="*/ 85 h 85"/>
                <a:gd name="T52" fmla="*/ 25 w 52"/>
                <a:gd name="T53" fmla="*/ 85 h 85"/>
                <a:gd name="T54" fmla="*/ 15 w 52"/>
                <a:gd name="T55" fmla="*/ 7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85">
                  <a:moveTo>
                    <a:pt x="15" y="76"/>
                  </a:moveTo>
                  <a:cubicBezTo>
                    <a:pt x="15" y="75"/>
                    <a:pt x="15" y="74"/>
                    <a:pt x="15" y="74"/>
                  </a:cubicBezTo>
                  <a:cubicBezTo>
                    <a:pt x="15" y="74"/>
                    <a:pt x="15" y="74"/>
                    <a:pt x="15" y="73"/>
                  </a:cubicBezTo>
                  <a:cubicBezTo>
                    <a:pt x="15" y="72"/>
                    <a:pt x="15" y="71"/>
                    <a:pt x="15" y="70"/>
                  </a:cubicBezTo>
                  <a:cubicBezTo>
                    <a:pt x="15" y="69"/>
                    <a:pt x="15" y="68"/>
                    <a:pt x="15" y="66"/>
                  </a:cubicBezTo>
                  <a:cubicBezTo>
                    <a:pt x="15" y="65"/>
                    <a:pt x="14" y="64"/>
                    <a:pt x="14" y="63"/>
                  </a:cubicBezTo>
                  <a:cubicBezTo>
                    <a:pt x="14" y="61"/>
                    <a:pt x="14" y="60"/>
                    <a:pt x="14" y="59"/>
                  </a:cubicBezTo>
                  <a:cubicBezTo>
                    <a:pt x="13" y="57"/>
                    <a:pt x="13" y="56"/>
                    <a:pt x="13" y="55"/>
                  </a:cubicBezTo>
                  <a:cubicBezTo>
                    <a:pt x="13" y="54"/>
                    <a:pt x="13" y="52"/>
                    <a:pt x="12" y="51"/>
                  </a:cubicBezTo>
                  <a:cubicBezTo>
                    <a:pt x="12" y="50"/>
                    <a:pt x="12" y="49"/>
                    <a:pt x="12" y="47"/>
                  </a:cubicBezTo>
                  <a:cubicBezTo>
                    <a:pt x="11" y="46"/>
                    <a:pt x="11" y="45"/>
                    <a:pt x="11" y="43"/>
                  </a:cubicBezTo>
                  <a:cubicBezTo>
                    <a:pt x="11" y="42"/>
                    <a:pt x="10" y="41"/>
                    <a:pt x="10" y="40"/>
                  </a:cubicBezTo>
                  <a:cubicBezTo>
                    <a:pt x="10" y="39"/>
                    <a:pt x="9" y="37"/>
                    <a:pt x="9" y="36"/>
                  </a:cubicBezTo>
                  <a:cubicBezTo>
                    <a:pt x="9" y="35"/>
                    <a:pt x="8" y="34"/>
                    <a:pt x="8" y="32"/>
                  </a:cubicBezTo>
                  <a:cubicBezTo>
                    <a:pt x="8" y="31"/>
                    <a:pt x="7" y="30"/>
                    <a:pt x="7" y="29"/>
                  </a:cubicBezTo>
                  <a:cubicBezTo>
                    <a:pt x="6" y="28"/>
                    <a:pt x="6" y="26"/>
                    <a:pt x="6" y="25"/>
                  </a:cubicBezTo>
                  <a:cubicBezTo>
                    <a:pt x="5" y="24"/>
                    <a:pt x="5" y="23"/>
                    <a:pt x="4" y="22"/>
                  </a:cubicBezTo>
                  <a:cubicBezTo>
                    <a:pt x="4" y="20"/>
                    <a:pt x="4" y="19"/>
                    <a:pt x="3" y="18"/>
                  </a:cubicBezTo>
                  <a:cubicBezTo>
                    <a:pt x="3" y="17"/>
                    <a:pt x="2" y="16"/>
                    <a:pt x="2" y="15"/>
                  </a:cubicBezTo>
                  <a:cubicBezTo>
                    <a:pt x="0" y="10"/>
                    <a:pt x="2" y="5"/>
                    <a:pt x="6" y="3"/>
                  </a:cubicBezTo>
                  <a:cubicBezTo>
                    <a:pt x="7" y="2"/>
                    <a:pt x="8" y="2"/>
                    <a:pt x="9" y="1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6" y="0"/>
                    <a:pt x="19" y="2"/>
                    <a:pt x="20" y="4"/>
                  </a:cubicBezTo>
                  <a:cubicBezTo>
                    <a:pt x="38" y="23"/>
                    <a:pt x="49" y="48"/>
                    <a:pt x="52" y="74"/>
                  </a:cubicBezTo>
                  <a:cubicBezTo>
                    <a:pt x="52" y="76"/>
                    <a:pt x="51" y="79"/>
                    <a:pt x="50" y="81"/>
                  </a:cubicBezTo>
                  <a:cubicBezTo>
                    <a:pt x="48" y="83"/>
                    <a:pt x="45" y="85"/>
                    <a:pt x="43" y="85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85"/>
                    <a:pt x="16" y="81"/>
                    <a:pt x="1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0" name="淘宝店chenying0907 13"/>
            <p:cNvSpPr/>
            <p:nvPr/>
          </p:nvSpPr>
          <p:spPr bwMode="auto">
            <a:xfrm>
              <a:off x="3003646" y="1991198"/>
              <a:ext cx="65072" cy="107248"/>
            </a:xfrm>
            <a:custGeom>
              <a:avLst/>
              <a:gdLst>
                <a:gd name="T0" fmla="*/ 47 w 52"/>
                <a:gd name="T1" fmla="*/ 24 h 85"/>
                <a:gd name="T2" fmla="*/ 45 w 52"/>
                <a:gd name="T3" fmla="*/ 29 h 85"/>
                <a:gd name="T4" fmla="*/ 44 w 52"/>
                <a:gd name="T5" fmla="*/ 32 h 85"/>
                <a:gd name="T6" fmla="*/ 43 w 52"/>
                <a:gd name="T7" fmla="*/ 36 h 85"/>
                <a:gd name="T8" fmla="*/ 42 w 52"/>
                <a:gd name="T9" fmla="*/ 40 h 85"/>
                <a:gd name="T10" fmla="*/ 41 w 52"/>
                <a:gd name="T11" fmla="*/ 43 h 85"/>
                <a:gd name="T12" fmla="*/ 40 w 52"/>
                <a:gd name="T13" fmla="*/ 47 h 85"/>
                <a:gd name="T14" fmla="*/ 40 w 52"/>
                <a:gd name="T15" fmla="*/ 51 h 85"/>
                <a:gd name="T16" fmla="*/ 39 w 52"/>
                <a:gd name="T17" fmla="*/ 55 h 85"/>
                <a:gd name="T18" fmla="*/ 38 w 52"/>
                <a:gd name="T19" fmla="*/ 59 h 85"/>
                <a:gd name="T20" fmla="*/ 38 w 52"/>
                <a:gd name="T21" fmla="*/ 63 h 85"/>
                <a:gd name="T22" fmla="*/ 37 w 52"/>
                <a:gd name="T23" fmla="*/ 66 h 85"/>
                <a:gd name="T24" fmla="*/ 37 w 52"/>
                <a:gd name="T25" fmla="*/ 71 h 85"/>
                <a:gd name="T26" fmla="*/ 37 w 52"/>
                <a:gd name="T27" fmla="*/ 73 h 85"/>
                <a:gd name="T28" fmla="*/ 37 w 52"/>
                <a:gd name="T29" fmla="*/ 74 h 85"/>
                <a:gd name="T30" fmla="*/ 37 w 52"/>
                <a:gd name="T31" fmla="*/ 76 h 85"/>
                <a:gd name="T32" fmla="*/ 27 w 52"/>
                <a:gd name="T33" fmla="*/ 85 h 85"/>
                <a:gd name="T34" fmla="*/ 10 w 52"/>
                <a:gd name="T35" fmla="*/ 85 h 85"/>
                <a:gd name="T36" fmla="*/ 2 w 52"/>
                <a:gd name="T37" fmla="*/ 81 h 85"/>
                <a:gd name="T38" fmla="*/ 0 w 52"/>
                <a:gd name="T39" fmla="*/ 74 h 85"/>
                <a:gd name="T40" fmla="*/ 32 w 52"/>
                <a:gd name="T41" fmla="*/ 4 h 85"/>
                <a:gd name="T42" fmla="*/ 43 w 52"/>
                <a:gd name="T43" fmla="*/ 1 h 85"/>
                <a:gd name="T44" fmla="*/ 46 w 52"/>
                <a:gd name="T45" fmla="*/ 3 h 85"/>
                <a:gd name="T46" fmla="*/ 50 w 52"/>
                <a:gd name="T47" fmla="*/ 15 h 85"/>
                <a:gd name="T48" fmla="*/ 49 w 52"/>
                <a:gd name="T49" fmla="*/ 17 h 85"/>
                <a:gd name="T50" fmla="*/ 48 w 52"/>
                <a:gd name="T51" fmla="*/ 22 h 85"/>
                <a:gd name="T52" fmla="*/ 47 w 52"/>
                <a:gd name="T53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2" h="85">
                  <a:moveTo>
                    <a:pt x="47" y="24"/>
                  </a:moveTo>
                  <a:cubicBezTo>
                    <a:pt x="46" y="26"/>
                    <a:pt x="46" y="27"/>
                    <a:pt x="45" y="29"/>
                  </a:cubicBezTo>
                  <a:cubicBezTo>
                    <a:pt x="45" y="30"/>
                    <a:pt x="45" y="31"/>
                    <a:pt x="44" y="32"/>
                  </a:cubicBezTo>
                  <a:cubicBezTo>
                    <a:pt x="44" y="33"/>
                    <a:pt x="43" y="35"/>
                    <a:pt x="43" y="36"/>
                  </a:cubicBezTo>
                  <a:cubicBezTo>
                    <a:pt x="43" y="37"/>
                    <a:pt x="42" y="38"/>
                    <a:pt x="42" y="40"/>
                  </a:cubicBezTo>
                  <a:cubicBezTo>
                    <a:pt x="42" y="41"/>
                    <a:pt x="41" y="42"/>
                    <a:pt x="41" y="43"/>
                  </a:cubicBezTo>
                  <a:cubicBezTo>
                    <a:pt x="41" y="45"/>
                    <a:pt x="41" y="46"/>
                    <a:pt x="40" y="47"/>
                  </a:cubicBezTo>
                  <a:cubicBezTo>
                    <a:pt x="40" y="48"/>
                    <a:pt x="40" y="50"/>
                    <a:pt x="40" y="51"/>
                  </a:cubicBezTo>
                  <a:cubicBezTo>
                    <a:pt x="39" y="52"/>
                    <a:pt x="39" y="54"/>
                    <a:pt x="39" y="55"/>
                  </a:cubicBezTo>
                  <a:cubicBezTo>
                    <a:pt x="39" y="56"/>
                    <a:pt x="39" y="57"/>
                    <a:pt x="38" y="59"/>
                  </a:cubicBezTo>
                  <a:cubicBezTo>
                    <a:pt x="38" y="60"/>
                    <a:pt x="38" y="61"/>
                    <a:pt x="38" y="63"/>
                  </a:cubicBezTo>
                  <a:cubicBezTo>
                    <a:pt x="38" y="64"/>
                    <a:pt x="37" y="65"/>
                    <a:pt x="37" y="66"/>
                  </a:cubicBezTo>
                  <a:cubicBezTo>
                    <a:pt x="37" y="68"/>
                    <a:pt x="37" y="69"/>
                    <a:pt x="37" y="71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7" y="74"/>
                    <a:pt x="37" y="74"/>
                  </a:cubicBezTo>
                  <a:cubicBezTo>
                    <a:pt x="37" y="74"/>
                    <a:pt x="37" y="75"/>
                    <a:pt x="37" y="76"/>
                  </a:cubicBezTo>
                  <a:cubicBezTo>
                    <a:pt x="36" y="81"/>
                    <a:pt x="32" y="85"/>
                    <a:pt x="27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7" y="85"/>
                    <a:pt x="4" y="83"/>
                    <a:pt x="2" y="81"/>
                  </a:cubicBezTo>
                  <a:cubicBezTo>
                    <a:pt x="1" y="79"/>
                    <a:pt x="0" y="77"/>
                    <a:pt x="0" y="74"/>
                  </a:cubicBezTo>
                  <a:cubicBezTo>
                    <a:pt x="3" y="48"/>
                    <a:pt x="14" y="23"/>
                    <a:pt x="32" y="4"/>
                  </a:cubicBezTo>
                  <a:cubicBezTo>
                    <a:pt x="34" y="0"/>
                    <a:pt x="39" y="0"/>
                    <a:pt x="43" y="1"/>
                  </a:cubicBezTo>
                  <a:cubicBezTo>
                    <a:pt x="44" y="2"/>
                    <a:pt x="45" y="2"/>
                    <a:pt x="46" y="3"/>
                  </a:cubicBezTo>
                  <a:cubicBezTo>
                    <a:pt x="50" y="5"/>
                    <a:pt x="52" y="10"/>
                    <a:pt x="50" y="15"/>
                  </a:cubicBezTo>
                  <a:cubicBezTo>
                    <a:pt x="50" y="16"/>
                    <a:pt x="50" y="16"/>
                    <a:pt x="49" y="17"/>
                  </a:cubicBezTo>
                  <a:cubicBezTo>
                    <a:pt x="49" y="19"/>
                    <a:pt x="48" y="20"/>
                    <a:pt x="48" y="22"/>
                  </a:cubicBezTo>
                  <a:cubicBezTo>
                    <a:pt x="47" y="23"/>
                    <a:pt x="47" y="23"/>
                    <a:pt x="4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1" name="淘宝店chenying0907 14"/>
            <p:cNvSpPr/>
            <p:nvPr/>
          </p:nvSpPr>
          <p:spPr bwMode="auto">
            <a:xfrm>
              <a:off x="3173556" y="2008069"/>
              <a:ext cx="95198" cy="90377"/>
            </a:xfrm>
            <a:custGeom>
              <a:avLst/>
              <a:gdLst>
                <a:gd name="T0" fmla="*/ 67 w 77"/>
                <a:gd name="T1" fmla="*/ 72 h 72"/>
                <a:gd name="T2" fmla="*/ 10 w 77"/>
                <a:gd name="T3" fmla="*/ 72 h 72"/>
                <a:gd name="T4" fmla="*/ 0 w 77"/>
                <a:gd name="T5" fmla="*/ 62 h 72"/>
                <a:gd name="T6" fmla="*/ 0 w 77"/>
                <a:gd name="T7" fmla="*/ 18 h 72"/>
                <a:gd name="T8" fmla="*/ 9 w 77"/>
                <a:gd name="T9" fmla="*/ 8 h 72"/>
                <a:gd name="T10" fmla="*/ 11 w 77"/>
                <a:gd name="T11" fmla="*/ 8 h 72"/>
                <a:gd name="T12" fmla="*/ 11 w 77"/>
                <a:gd name="T13" fmla="*/ 8 h 72"/>
                <a:gd name="T14" fmla="*/ 20 w 77"/>
                <a:gd name="T15" fmla="*/ 7 h 72"/>
                <a:gd name="T16" fmla="*/ 21 w 77"/>
                <a:gd name="T17" fmla="*/ 7 h 72"/>
                <a:gd name="T18" fmla="*/ 30 w 77"/>
                <a:gd name="T19" fmla="*/ 6 h 72"/>
                <a:gd name="T20" fmla="*/ 33 w 77"/>
                <a:gd name="T21" fmla="*/ 5 h 72"/>
                <a:gd name="T22" fmla="*/ 40 w 77"/>
                <a:gd name="T23" fmla="*/ 4 h 72"/>
                <a:gd name="T24" fmla="*/ 43 w 77"/>
                <a:gd name="T25" fmla="*/ 3 h 72"/>
                <a:gd name="T26" fmla="*/ 45 w 77"/>
                <a:gd name="T27" fmla="*/ 2 h 72"/>
                <a:gd name="T28" fmla="*/ 46 w 77"/>
                <a:gd name="T29" fmla="*/ 2 h 72"/>
                <a:gd name="T30" fmla="*/ 53 w 77"/>
                <a:gd name="T31" fmla="*/ 0 h 72"/>
                <a:gd name="T32" fmla="*/ 55 w 77"/>
                <a:gd name="T33" fmla="*/ 0 h 72"/>
                <a:gd name="T34" fmla="*/ 64 w 77"/>
                <a:gd name="T35" fmla="*/ 6 h 72"/>
                <a:gd name="T36" fmla="*/ 65 w 77"/>
                <a:gd name="T37" fmla="*/ 8 h 72"/>
                <a:gd name="T38" fmla="*/ 67 w 77"/>
                <a:gd name="T39" fmla="*/ 13 h 72"/>
                <a:gd name="T40" fmla="*/ 67 w 77"/>
                <a:gd name="T41" fmla="*/ 13 h 72"/>
                <a:gd name="T42" fmla="*/ 75 w 77"/>
                <a:gd name="T43" fmla="*/ 48 h 72"/>
                <a:gd name="T44" fmla="*/ 76 w 77"/>
                <a:gd name="T45" fmla="*/ 49 h 72"/>
                <a:gd name="T46" fmla="*/ 76 w 77"/>
                <a:gd name="T47" fmla="*/ 55 h 72"/>
                <a:gd name="T48" fmla="*/ 77 w 77"/>
                <a:gd name="T49" fmla="*/ 58 h 72"/>
                <a:gd name="T50" fmla="*/ 77 w 77"/>
                <a:gd name="T51" fmla="*/ 62 h 72"/>
                <a:gd name="T52" fmla="*/ 74 w 77"/>
                <a:gd name="T53" fmla="*/ 68 h 72"/>
                <a:gd name="T54" fmla="*/ 67 w 77"/>
                <a:gd name="T5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" h="72">
                  <a:moveTo>
                    <a:pt x="67" y="72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5" y="72"/>
                    <a:pt x="0" y="67"/>
                    <a:pt x="0" y="6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4" y="9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8"/>
                    <a:pt x="17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4" y="7"/>
                    <a:pt x="27" y="6"/>
                    <a:pt x="30" y="6"/>
                  </a:cubicBezTo>
                  <a:cubicBezTo>
                    <a:pt x="31" y="5"/>
                    <a:pt x="32" y="5"/>
                    <a:pt x="33" y="5"/>
                  </a:cubicBezTo>
                  <a:cubicBezTo>
                    <a:pt x="35" y="5"/>
                    <a:pt x="38" y="4"/>
                    <a:pt x="40" y="4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3"/>
                    <a:pt x="45" y="3"/>
                    <a:pt x="45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1"/>
                    <a:pt x="51" y="1"/>
                    <a:pt x="53" y="0"/>
                  </a:cubicBezTo>
                  <a:cubicBezTo>
                    <a:pt x="53" y="0"/>
                    <a:pt x="54" y="0"/>
                    <a:pt x="55" y="0"/>
                  </a:cubicBezTo>
                  <a:cubicBezTo>
                    <a:pt x="59" y="0"/>
                    <a:pt x="63" y="2"/>
                    <a:pt x="64" y="6"/>
                  </a:cubicBezTo>
                  <a:cubicBezTo>
                    <a:pt x="64" y="6"/>
                    <a:pt x="65" y="7"/>
                    <a:pt x="65" y="8"/>
                  </a:cubicBezTo>
                  <a:cubicBezTo>
                    <a:pt x="65" y="9"/>
                    <a:pt x="66" y="11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71" y="24"/>
                    <a:pt x="74" y="36"/>
                    <a:pt x="75" y="48"/>
                  </a:cubicBezTo>
                  <a:cubicBezTo>
                    <a:pt x="75" y="48"/>
                    <a:pt x="76" y="49"/>
                    <a:pt x="76" y="49"/>
                  </a:cubicBezTo>
                  <a:cubicBezTo>
                    <a:pt x="76" y="51"/>
                    <a:pt x="76" y="53"/>
                    <a:pt x="76" y="55"/>
                  </a:cubicBezTo>
                  <a:cubicBezTo>
                    <a:pt x="76" y="56"/>
                    <a:pt x="76" y="57"/>
                    <a:pt x="77" y="58"/>
                  </a:cubicBezTo>
                  <a:cubicBezTo>
                    <a:pt x="77" y="59"/>
                    <a:pt x="77" y="60"/>
                    <a:pt x="77" y="62"/>
                  </a:cubicBezTo>
                  <a:cubicBezTo>
                    <a:pt x="77" y="64"/>
                    <a:pt x="76" y="67"/>
                    <a:pt x="74" y="68"/>
                  </a:cubicBezTo>
                  <a:cubicBezTo>
                    <a:pt x="73" y="70"/>
                    <a:pt x="70" y="72"/>
                    <a:pt x="6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2" name="淘宝店chenying0907 15"/>
            <p:cNvSpPr/>
            <p:nvPr/>
          </p:nvSpPr>
          <p:spPr bwMode="auto">
            <a:xfrm>
              <a:off x="3062692" y="2008069"/>
              <a:ext cx="96403" cy="90377"/>
            </a:xfrm>
            <a:custGeom>
              <a:avLst/>
              <a:gdLst>
                <a:gd name="T0" fmla="*/ 77 w 77"/>
                <a:gd name="T1" fmla="*/ 18 h 72"/>
                <a:gd name="T2" fmla="*/ 77 w 77"/>
                <a:gd name="T3" fmla="*/ 62 h 72"/>
                <a:gd name="T4" fmla="*/ 67 w 77"/>
                <a:gd name="T5" fmla="*/ 72 h 72"/>
                <a:gd name="T6" fmla="*/ 10 w 77"/>
                <a:gd name="T7" fmla="*/ 72 h 72"/>
                <a:gd name="T8" fmla="*/ 3 w 77"/>
                <a:gd name="T9" fmla="*/ 68 h 72"/>
                <a:gd name="T10" fmla="*/ 0 w 77"/>
                <a:gd name="T11" fmla="*/ 62 h 72"/>
                <a:gd name="T12" fmla="*/ 0 w 77"/>
                <a:gd name="T13" fmla="*/ 58 h 72"/>
                <a:gd name="T14" fmla="*/ 1 w 77"/>
                <a:gd name="T15" fmla="*/ 55 h 72"/>
                <a:gd name="T16" fmla="*/ 1 w 77"/>
                <a:gd name="T17" fmla="*/ 49 h 72"/>
                <a:gd name="T18" fmla="*/ 2 w 77"/>
                <a:gd name="T19" fmla="*/ 48 h 72"/>
                <a:gd name="T20" fmla="*/ 10 w 77"/>
                <a:gd name="T21" fmla="*/ 13 h 72"/>
                <a:gd name="T22" fmla="*/ 10 w 77"/>
                <a:gd name="T23" fmla="*/ 13 h 72"/>
                <a:gd name="T24" fmla="*/ 12 w 77"/>
                <a:gd name="T25" fmla="*/ 7 h 72"/>
                <a:gd name="T26" fmla="*/ 13 w 77"/>
                <a:gd name="T27" fmla="*/ 6 h 72"/>
                <a:gd name="T28" fmla="*/ 22 w 77"/>
                <a:gd name="T29" fmla="*/ 0 h 72"/>
                <a:gd name="T30" fmla="*/ 22 w 77"/>
                <a:gd name="T31" fmla="*/ 0 h 72"/>
                <a:gd name="T32" fmla="*/ 25 w 77"/>
                <a:gd name="T33" fmla="*/ 0 h 72"/>
                <a:gd name="T34" fmla="*/ 31 w 77"/>
                <a:gd name="T35" fmla="*/ 2 h 72"/>
                <a:gd name="T36" fmla="*/ 32 w 77"/>
                <a:gd name="T37" fmla="*/ 2 h 72"/>
                <a:gd name="T38" fmla="*/ 34 w 77"/>
                <a:gd name="T39" fmla="*/ 3 h 72"/>
                <a:gd name="T40" fmla="*/ 37 w 77"/>
                <a:gd name="T41" fmla="*/ 4 h 72"/>
                <a:gd name="T42" fmla="*/ 44 w 77"/>
                <a:gd name="T43" fmla="*/ 5 h 72"/>
                <a:gd name="T44" fmla="*/ 47 w 77"/>
                <a:gd name="T45" fmla="*/ 6 h 72"/>
                <a:gd name="T46" fmla="*/ 56 w 77"/>
                <a:gd name="T47" fmla="*/ 7 h 72"/>
                <a:gd name="T48" fmla="*/ 57 w 77"/>
                <a:gd name="T49" fmla="*/ 7 h 72"/>
                <a:gd name="T50" fmla="*/ 66 w 77"/>
                <a:gd name="T51" fmla="*/ 8 h 72"/>
                <a:gd name="T52" fmla="*/ 66 w 77"/>
                <a:gd name="T53" fmla="*/ 8 h 72"/>
                <a:gd name="T54" fmla="*/ 68 w 77"/>
                <a:gd name="T55" fmla="*/ 8 h 72"/>
                <a:gd name="T56" fmla="*/ 77 w 77"/>
                <a:gd name="T57" fmla="*/ 1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2">
                  <a:moveTo>
                    <a:pt x="77" y="18"/>
                  </a:moveTo>
                  <a:cubicBezTo>
                    <a:pt x="77" y="62"/>
                    <a:pt x="77" y="62"/>
                    <a:pt x="77" y="62"/>
                  </a:cubicBezTo>
                  <a:cubicBezTo>
                    <a:pt x="77" y="67"/>
                    <a:pt x="72" y="72"/>
                    <a:pt x="67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7" y="72"/>
                    <a:pt x="4" y="70"/>
                    <a:pt x="3" y="68"/>
                  </a:cubicBezTo>
                  <a:cubicBezTo>
                    <a:pt x="1" y="67"/>
                    <a:pt x="0" y="64"/>
                    <a:pt x="0" y="62"/>
                  </a:cubicBezTo>
                  <a:cubicBezTo>
                    <a:pt x="0" y="60"/>
                    <a:pt x="0" y="59"/>
                    <a:pt x="0" y="58"/>
                  </a:cubicBezTo>
                  <a:cubicBezTo>
                    <a:pt x="1" y="57"/>
                    <a:pt x="1" y="56"/>
                    <a:pt x="1" y="55"/>
                  </a:cubicBezTo>
                  <a:cubicBezTo>
                    <a:pt x="1" y="53"/>
                    <a:pt x="1" y="51"/>
                    <a:pt x="1" y="49"/>
                  </a:cubicBezTo>
                  <a:cubicBezTo>
                    <a:pt x="1" y="49"/>
                    <a:pt x="2" y="48"/>
                    <a:pt x="2" y="48"/>
                  </a:cubicBezTo>
                  <a:cubicBezTo>
                    <a:pt x="3" y="36"/>
                    <a:pt x="6" y="24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1"/>
                    <a:pt x="12" y="9"/>
                    <a:pt x="12" y="7"/>
                  </a:cubicBezTo>
                  <a:cubicBezTo>
                    <a:pt x="13" y="7"/>
                    <a:pt x="13" y="6"/>
                    <a:pt x="13" y="6"/>
                  </a:cubicBezTo>
                  <a:cubicBezTo>
                    <a:pt x="14" y="2"/>
                    <a:pt x="18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6" y="1"/>
                    <a:pt x="29" y="1"/>
                    <a:pt x="31" y="2"/>
                  </a:cubicBezTo>
                  <a:cubicBezTo>
                    <a:pt x="31" y="2"/>
                    <a:pt x="31" y="2"/>
                    <a:pt x="32" y="2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5" y="3"/>
                    <a:pt x="36" y="3"/>
                    <a:pt x="37" y="4"/>
                  </a:cubicBezTo>
                  <a:cubicBezTo>
                    <a:pt x="39" y="4"/>
                    <a:pt x="41" y="5"/>
                    <a:pt x="44" y="5"/>
                  </a:cubicBezTo>
                  <a:cubicBezTo>
                    <a:pt x="45" y="5"/>
                    <a:pt x="46" y="5"/>
                    <a:pt x="47" y="6"/>
                  </a:cubicBezTo>
                  <a:cubicBezTo>
                    <a:pt x="50" y="6"/>
                    <a:pt x="53" y="7"/>
                    <a:pt x="56" y="7"/>
                  </a:cubicBezTo>
                  <a:cubicBezTo>
                    <a:pt x="56" y="7"/>
                    <a:pt x="57" y="7"/>
                    <a:pt x="57" y="7"/>
                  </a:cubicBezTo>
                  <a:cubicBezTo>
                    <a:pt x="60" y="8"/>
                    <a:pt x="63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7" y="8"/>
                    <a:pt x="67" y="8"/>
                    <a:pt x="68" y="8"/>
                  </a:cubicBezTo>
                  <a:cubicBezTo>
                    <a:pt x="73" y="9"/>
                    <a:pt x="77" y="13"/>
                    <a:pt x="7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3" name="淘宝店chenying0907 16"/>
            <p:cNvSpPr/>
            <p:nvPr/>
          </p:nvSpPr>
          <p:spPr bwMode="auto">
            <a:xfrm>
              <a:off x="3096433" y="1942997"/>
              <a:ext cx="62662" cy="61456"/>
            </a:xfrm>
            <a:custGeom>
              <a:avLst/>
              <a:gdLst>
                <a:gd name="T0" fmla="*/ 46 w 50"/>
                <a:gd name="T1" fmla="*/ 2 h 49"/>
                <a:gd name="T2" fmla="*/ 50 w 50"/>
                <a:gd name="T3" fmla="*/ 10 h 49"/>
                <a:gd name="T4" fmla="*/ 50 w 50"/>
                <a:gd name="T5" fmla="*/ 39 h 49"/>
                <a:gd name="T6" fmla="*/ 47 w 50"/>
                <a:gd name="T7" fmla="*/ 46 h 49"/>
                <a:gd name="T8" fmla="*/ 40 w 50"/>
                <a:gd name="T9" fmla="*/ 49 h 49"/>
                <a:gd name="T10" fmla="*/ 31 w 50"/>
                <a:gd name="T11" fmla="*/ 48 h 49"/>
                <a:gd name="T12" fmla="*/ 31 w 50"/>
                <a:gd name="T13" fmla="*/ 48 h 49"/>
                <a:gd name="T14" fmla="*/ 22 w 50"/>
                <a:gd name="T15" fmla="*/ 46 h 49"/>
                <a:gd name="T16" fmla="*/ 19 w 50"/>
                <a:gd name="T17" fmla="*/ 46 h 49"/>
                <a:gd name="T18" fmla="*/ 12 w 50"/>
                <a:gd name="T19" fmla="*/ 44 h 49"/>
                <a:gd name="T20" fmla="*/ 10 w 50"/>
                <a:gd name="T21" fmla="*/ 44 h 49"/>
                <a:gd name="T22" fmla="*/ 7 w 50"/>
                <a:gd name="T23" fmla="*/ 43 h 49"/>
                <a:gd name="T24" fmla="*/ 1 w 50"/>
                <a:gd name="T25" fmla="*/ 37 h 49"/>
                <a:gd name="T26" fmla="*/ 2 w 50"/>
                <a:gd name="T27" fmla="*/ 28 h 49"/>
                <a:gd name="T28" fmla="*/ 3 w 50"/>
                <a:gd name="T29" fmla="*/ 28 h 49"/>
                <a:gd name="T30" fmla="*/ 5 w 50"/>
                <a:gd name="T31" fmla="*/ 25 h 49"/>
                <a:gd name="T32" fmla="*/ 6 w 50"/>
                <a:gd name="T33" fmla="*/ 23 h 49"/>
                <a:gd name="T34" fmla="*/ 10 w 50"/>
                <a:gd name="T35" fmla="*/ 19 h 49"/>
                <a:gd name="T36" fmla="*/ 12 w 50"/>
                <a:gd name="T37" fmla="*/ 18 h 49"/>
                <a:gd name="T38" fmla="*/ 14 w 50"/>
                <a:gd name="T39" fmla="*/ 15 h 49"/>
                <a:gd name="T40" fmla="*/ 16 w 50"/>
                <a:gd name="T41" fmla="*/ 14 h 49"/>
                <a:gd name="T42" fmla="*/ 18 w 50"/>
                <a:gd name="T43" fmla="*/ 12 h 49"/>
                <a:gd name="T44" fmla="*/ 21 w 50"/>
                <a:gd name="T45" fmla="*/ 10 h 49"/>
                <a:gd name="T46" fmla="*/ 22 w 50"/>
                <a:gd name="T47" fmla="*/ 9 h 49"/>
                <a:gd name="T48" fmla="*/ 25 w 50"/>
                <a:gd name="T49" fmla="*/ 7 h 49"/>
                <a:gd name="T50" fmla="*/ 26 w 50"/>
                <a:gd name="T51" fmla="*/ 6 h 49"/>
                <a:gd name="T52" fmla="*/ 29 w 50"/>
                <a:gd name="T53" fmla="*/ 5 h 49"/>
                <a:gd name="T54" fmla="*/ 30 w 50"/>
                <a:gd name="T55" fmla="*/ 4 h 49"/>
                <a:gd name="T56" fmla="*/ 34 w 50"/>
                <a:gd name="T57" fmla="*/ 2 h 49"/>
                <a:gd name="T58" fmla="*/ 34 w 50"/>
                <a:gd name="T59" fmla="*/ 2 h 49"/>
                <a:gd name="T60" fmla="*/ 37 w 50"/>
                <a:gd name="T61" fmla="*/ 1 h 49"/>
                <a:gd name="T62" fmla="*/ 46 w 50"/>
                <a:gd name="T6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49">
                  <a:moveTo>
                    <a:pt x="46" y="2"/>
                  </a:moveTo>
                  <a:cubicBezTo>
                    <a:pt x="48" y="4"/>
                    <a:pt x="50" y="7"/>
                    <a:pt x="50" y="1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0" y="42"/>
                    <a:pt x="49" y="44"/>
                    <a:pt x="47" y="46"/>
                  </a:cubicBezTo>
                  <a:cubicBezTo>
                    <a:pt x="45" y="48"/>
                    <a:pt x="43" y="49"/>
                    <a:pt x="40" y="49"/>
                  </a:cubicBezTo>
                  <a:cubicBezTo>
                    <a:pt x="37" y="48"/>
                    <a:pt x="34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8" y="47"/>
                    <a:pt x="25" y="47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7" y="45"/>
                    <a:pt x="15" y="45"/>
                    <a:pt x="12" y="44"/>
                  </a:cubicBezTo>
                  <a:cubicBezTo>
                    <a:pt x="11" y="44"/>
                    <a:pt x="10" y="44"/>
                    <a:pt x="10" y="44"/>
                  </a:cubicBezTo>
                  <a:cubicBezTo>
                    <a:pt x="9" y="44"/>
                    <a:pt x="8" y="43"/>
                    <a:pt x="7" y="43"/>
                  </a:cubicBezTo>
                  <a:cubicBezTo>
                    <a:pt x="4" y="42"/>
                    <a:pt x="2" y="40"/>
                    <a:pt x="1" y="37"/>
                  </a:cubicBezTo>
                  <a:cubicBezTo>
                    <a:pt x="0" y="34"/>
                    <a:pt x="1" y="31"/>
                    <a:pt x="2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7"/>
                    <a:pt x="5" y="26"/>
                    <a:pt x="5" y="25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8" y="22"/>
                    <a:pt x="9" y="21"/>
                    <a:pt x="10" y="19"/>
                  </a:cubicBezTo>
                  <a:cubicBezTo>
                    <a:pt x="11" y="19"/>
                    <a:pt x="11" y="18"/>
                    <a:pt x="12" y="18"/>
                  </a:cubicBezTo>
                  <a:cubicBezTo>
                    <a:pt x="12" y="17"/>
                    <a:pt x="13" y="16"/>
                    <a:pt x="14" y="15"/>
                  </a:cubicBezTo>
                  <a:cubicBezTo>
                    <a:pt x="15" y="15"/>
                    <a:pt x="16" y="14"/>
                    <a:pt x="16" y="14"/>
                  </a:cubicBezTo>
                  <a:cubicBezTo>
                    <a:pt x="17" y="13"/>
                    <a:pt x="17" y="13"/>
                    <a:pt x="18" y="12"/>
                  </a:cubicBezTo>
                  <a:cubicBezTo>
                    <a:pt x="19" y="11"/>
                    <a:pt x="20" y="11"/>
                    <a:pt x="21" y="10"/>
                  </a:cubicBezTo>
                  <a:cubicBezTo>
                    <a:pt x="21" y="10"/>
                    <a:pt x="22" y="9"/>
                    <a:pt x="22" y="9"/>
                  </a:cubicBezTo>
                  <a:cubicBezTo>
                    <a:pt x="23" y="8"/>
                    <a:pt x="24" y="8"/>
                    <a:pt x="25" y="7"/>
                  </a:cubicBezTo>
                  <a:cubicBezTo>
                    <a:pt x="25" y="7"/>
                    <a:pt x="26" y="7"/>
                    <a:pt x="26" y="6"/>
                  </a:cubicBezTo>
                  <a:cubicBezTo>
                    <a:pt x="27" y="6"/>
                    <a:pt x="28" y="5"/>
                    <a:pt x="29" y="5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3" y="3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2"/>
                    <a:pt x="36" y="1"/>
                    <a:pt x="37" y="1"/>
                  </a:cubicBezTo>
                  <a:cubicBezTo>
                    <a:pt x="40" y="0"/>
                    <a:pt x="43" y="1"/>
                    <a:pt x="4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4" name="淘宝店chenying0907 17"/>
            <p:cNvSpPr/>
            <p:nvPr/>
          </p:nvSpPr>
          <p:spPr bwMode="auto">
            <a:xfrm>
              <a:off x="3173556" y="1942997"/>
              <a:ext cx="61457" cy="61456"/>
            </a:xfrm>
            <a:custGeom>
              <a:avLst/>
              <a:gdLst>
                <a:gd name="T0" fmla="*/ 49 w 50"/>
                <a:gd name="T1" fmla="*/ 37 h 49"/>
                <a:gd name="T2" fmla="*/ 43 w 50"/>
                <a:gd name="T3" fmla="*/ 43 h 49"/>
                <a:gd name="T4" fmla="*/ 40 w 50"/>
                <a:gd name="T5" fmla="*/ 44 h 49"/>
                <a:gd name="T6" fmla="*/ 38 w 50"/>
                <a:gd name="T7" fmla="*/ 44 h 49"/>
                <a:gd name="T8" fmla="*/ 31 w 50"/>
                <a:gd name="T9" fmla="*/ 46 h 49"/>
                <a:gd name="T10" fmla="*/ 28 w 50"/>
                <a:gd name="T11" fmla="*/ 46 h 49"/>
                <a:gd name="T12" fmla="*/ 20 w 50"/>
                <a:gd name="T13" fmla="*/ 48 h 49"/>
                <a:gd name="T14" fmla="*/ 19 w 50"/>
                <a:gd name="T15" fmla="*/ 48 h 49"/>
                <a:gd name="T16" fmla="*/ 10 w 50"/>
                <a:gd name="T17" fmla="*/ 49 h 49"/>
                <a:gd name="T18" fmla="*/ 3 w 50"/>
                <a:gd name="T19" fmla="*/ 46 h 49"/>
                <a:gd name="T20" fmla="*/ 0 w 50"/>
                <a:gd name="T21" fmla="*/ 39 h 49"/>
                <a:gd name="T22" fmla="*/ 0 w 50"/>
                <a:gd name="T23" fmla="*/ 10 h 49"/>
                <a:gd name="T24" fmla="*/ 4 w 50"/>
                <a:gd name="T25" fmla="*/ 2 h 49"/>
                <a:gd name="T26" fmla="*/ 13 w 50"/>
                <a:gd name="T27" fmla="*/ 1 h 49"/>
                <a:gd name="T28" fmla="*/ 16 w 50"/>
                <a:gd name="T29" fmla="*/ 2 h 49"/>
                <a:gd name="T30" fmla="*/ 16 w 50"/>
                <a:gd name="T31" fmla="*/ 2 h 49"/>
                <a:gd name="T32" fmla="*/ 20 w 50"/>
                <a:gd name="T33" fmla="*/ 4 h 49"/>
                <a:gd name="T34" fmla="*/ 21 w 50"/>
                <a:gd name="T35" fmla="*/ 5 h 49"/>
                <a:gd name="T36" fmla="*/ 24 w 50"/>
                <a:gd name="T37" fmla="*/ 6 h 49"/>
                <a:gd name="T38" fmla="*/ 25 w 50"/>
                <a:gd name="T39" fmla="*/ 7 h 49"/>
                <a:gd name="T40" fmla="*/ 28 w 50"/>
                <a:gd name="T41" fmla="*/ 9 h 49"/>
                <a:gd name="T42" fmla="*/ 29 w 50"/>
                <a:gd name="T43" fmla="*/ 10 h 49"/>
                <a:gd name="T44" fmla="*/ 32 w 50"/>
                <a:gd name="T45" fmla="*/ 12 h 49"/>
                <a:gd name="T46" fmla="*/ 34 w 50"/>
                <a:gd name="T47" fmla="*/ 14 h 49"/>
                <a:gd name="T48" fmla="*/ 36 w 50"/>
                <a:gd name="T49" fmla="*/ 15 h 49"/>
                <a:gd name="T50" fmla="*/ 38 w 50"/>
                <a:gd name="T51" fmla="*/ 18 h 49"/>
                <a:gd name="T52" fmla="*/ 40 w 50"/>
                <a:gd name="T53" fmla="*/ 19 h 49"/>
                <a:gd name="T54" fmla="*/ 43 w 50"/>
                <a:gd name="T55" fmla="*/ 23 h 49"/>
                <a:gd name="T56" fmla="*/ 45 w 50"/>
                <a:gd name="T57" fmla="*/ 25 h 49"/>
                <a:gd name="T58" fmla="*/ 47 w 50"/>
                <a:gd name="T59" fmla="*/ 28 h 49"/>
                <a:gd name="T60" fmla="*/ 48 w 50"/>
                <a:gd name="T61" fmla="*/ 29 h 49"/>
                <a:gd name="T62" fmla="*/ 49 w 50"/>
                <a:gd name="T63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49">
                  <a:moveTo>
                    <a:pt x="49" y="37"/>
                  </a:moveTo>
                  <a:cubicBezTo>
                    <a:pt x="48" y="40"/>
                    <a:pt x="46" y="42"/>
                    <a:pt x="43" y="43"/>
                  </a:cubicBezTo>
                  <a:cubicBezTo>
                    <a:pt x="42" y="43"/>
                    <a:pt x="41" y="44"/>
                    <a:pt x="40" y="44"/>
                  </a:cubicBezTo>
                  <a:cubicBezTo>
                    <a:pt x="40" y="44"/>
                    <a:pt x="39" y="44"/>
                    <a:pt x="38" y="44"/>
                  </a:cubicBezTo>
                  <a:cubicBezTo>
                    <a:pt x="35" y="45"/>
                    <a:pt x="33" y="45"/>
                    <a:pt x="31" y="46"/>
                  </a:cubicBezTo>
                  <a:cubicBezTo>
                    <a:pt x="30" y="46"/>
                    <a:pt x="29" y="46"/>
                    <a:pt x="28" y="46"/>
                  </a:cubicBezTo>
                  <a:cubicBezTo>
                    <a:pt x="25" y="47"/>
                    <a:pt x="22" y="47"/>
                    <a:pt x="20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6" y="48"/>
                    <a:pt x="13" y="48"/>
                    <a:pt x="10" y="49"/>
                  </a:cubicBezTo>
                  <a:cubicBezTo>
                    <a:pt x="7" y="49"/>
                    <a:pt x="5" y="48"/>
                    <a:pt x="3" y="46"/>
                  </a:cubicBezTo>
                  <a:cubicBezTo>
                    <a:pt x="1" y="44"/>
                    <a:pt x="0" y="42"/>
                    <a:pt x="0" y="3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2" y="4"/>
                    <a:pt x="4" y="2"/>
                  </a:cubicBezTo>
                  <a:cubicBezTo>
                    <a:pt x="7" y="1"/>
                    <a:pt x="10" y="0"/>
                    <a:pt x="13" y="1"/>
                  </a:cubicBezTo>
                  <a:cubicBezTo>
                    <a:pt x="14" y="1"/>
                    <a:pt x="15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9" y="4"/>
                    <a:pt x="20" y="4"/>
                  </a:cubicBezTo>
                  <a:cubicBezTo>
                    <a:pt x="20" y="4"/>
                    <a:pt x="20" y="4"/>
                    <a:pt x="21" y="5"/>
                  </a:cubicBezTo>
                  <a:cubicBezTo>
                    <a:pt x="22" y="5"/>
                    <a:pt x="23" y="6"/>
                    <a:pt x="24" y="6"/>
                  </a:cubicBezTo>
                  <a:cubicBezTo>
                    <a:pt x="24" y="7"/>
                    <a:pt x="25" y="7"/>
                    <a:pt x="25" y="7"/>
                  </a:cubicBezTo>
                  <a:cubicBezTo>
                    <a:pt x="26" y="8"/>
                    <a:pt x="27" y="8"/>
                    <a:pt x="28" y="9"/>
                  </a:cubicBezTo>
                  <a:cubicBezTo>
                    <a:pt x="28" y="9"/>
                    <a:pt x="29" y="10"/>
                    <a:pt x="29" y="10"/>
                  </a:cubicBezTo>
                  <a:cubicBezTo>
                    <a:pt x="30" y="11"/>
                    <a:pt x="31" y="11"/>
                    <a:pt x="32" y="12"/>
                  </a:cubicBezTo>
                  <a:cubicBezTo>
                    <a:pt x="33" y="13"/>
                    <a:pt x="33" y="13"/>
                    <a:pt x="34" y="14"/>
                  </a:cubicBezTo>
                  <a:cubicBezTo>
                    <a:pt x="34" y="14"/>
                    <a:pt x="35" y="15"/>
                    <a:pt x="36" y="15"/>
                  </a:cubicBezTo>
                  <a:cubicBezTo>
                    <a:pt x="37" y="16"/>
                    <a:pt x="37" y="17"/>
                    <a:pt x="38" y="18"/>
                  </a:cubicBezTo>
                  <a:cubicBezTo>
                    <a:pt x="39" y="18"/>
                    <a:pt x="39" y="19"/>
                    <a:pt x="40" y="19"/>
                  </a:cubicBezTo>
                  <a:cubicBezTo>
                    <a:pt x="41" y="21"/>
                    <a:pt x="42" y="22"/>
                    <a:pt x="43" y="23"/>
                  </a:cubicBezTo>
                  <a:cubicBezTo>
                    <a:pt x="44" y="24"/>
                    <a:pt x="44" y="25"/>
                    <a:pt x="45" y="25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8"/>
                    <a:pt x="47" y="28"/>
                    <a:pt x="48" y="29"/>
                  </a:cubicBezTo>
                  <a:cubicBezTo>
                    <a:pt x="49" y="31"/>
                    <a:pt x="50" y="34"/>
                    <a:pt x="4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5" name="淘宝店chenying0907 18"/>
            <p:cNvSpPr/>
            <p:nvPr/>
          </p:nvSpPr>
          <p:spPr bwMode="auto">
            <a:xfrm>
              <a:off x="3263934" y="2110497"/>
              <a:ext cx="65072" cy="104838"/>
            </a:xfrm>
            <a:custGeom>
              <a:avLst/>
              <a:gdLst>
                <a:gd name="T0" fmla="*/ 15 w 52"/>
                <a:gd name="T1" fmla="*/ 9 h 84"/>
                <a:gd name="T2" fmla="*/ 15 w 52"/>
                <a:gd name="T3" fmla="*/ 11 h 84"/>
                <a:gd name="T4" fmla="*/ 15 w 52"/>
                <a:gd name="T5" fmla="*/ 11 h 84"/>
                <a:gd name="T6" fmla="*/ 15 w 52"/>
                <a:gd name="T7" fmla="*/ 14 h 84"/>
                <a:gd name="T8" fmla="*/ 15 w 52"/>
                <a:gd name="T9" fmla="*/ 18 h 84"/>
                <a:gd name="T10" fmla="*/ 14 w 52"/>
                <a:gd name="T11" fmla="*/ 22 h 84"/>
                <a:gd name="T12" fmla="*/ 14 w 52"/>
                <a:gd name="T13" fmla="*/ 26 h 84"/>
                <a:gd name="T14" fmla="*/ 13 w 52"/>
                <a:gd name="T15" fmla="*/ 30 h 84"/>
                <a:gd name="T16" fmla="*/ 12 w 52"/>
                <a:gd name="T17" fmla="*/ 34 h 84"/>
                <a:gd name="T18" fmla="*/ 12 w 52"/>
                <a:gd name="T19" fmla="*/ 37 h 84"/>
                <a:gd name="T20" fmla="*/ 11 w 52"/>
                <a:gd name="T21" fmla="*/ 41 h 84"/>
                <a:gd name="T22" fmla="*/ 10 w 52"/>
                <a:gd name="T23" fmla="*/ 45 h 84"/>
                <a:gd name="T24" fmla="*/ 9 w 52"/>
                <a:gd name="T25" fmla="*/ 49 h 84"/>
                <a:gd name="T26" fmla="*/ 8 w 52"/>
                <a:gd name="T27" fmla="*/ 52 h 84"/>
                <a:gd name="T28" fmla="*/ 7 w 52"/>
                <a:gd name="T29" fmla="*/ 56 h 84"/>
                <a:gd name="T30" fmla="*/ 6 w 52"/>
                <a:gd name="T31" fmla="*/ 60 h 84"/>
                <a:gd name="T32" fmla="*/ 4 w 52"/>
                <a:gd name="T33" fmla="*/ 63 h 84"/>
                <a:gd name="T34" fmla="*/ 3 w 52"/>
                <a:gd name="T35" fmla="*/ 66 h 84"/>
                <a:gd name="T36" fmla="*/ 2 w 52"/>
                <a:gd name="T37" fmla="*/ 70 h 84"/>
                <a:gd name="T38" fmla="*/ 6 w 52"/>
                <a:gd name="T39" fmla="*/ 82 h 84"/>
                <a:gd name="T40" fmla="*/ 9 w 52"/>
                <a:gd name="T41" fmla="*/ 83 h 84"/>
                <a:gd name="T42" fmla="*/ 13 w 52"/>
                <a:gd name="T43" fmla="*/ 84 h 84"/>
                <a:gd name="T44" fmla="*/ 20 w 52"/>
                <a:gd name="T45" fmla="*/ 81 h 84"/>
                <a:gd name="T46" fmla="*/ 52 w 52"/>
                <a:gd name="T47" fmla="*/ 11 h 84"/>
                <a:gd name="T48" fmla="*/ 50 w 52"/>
                <a:gd name="T49" fmla="*/ 4 h 84"/>
                <a:gd name="T50" fmla="*/ 43 w 52"/>
                <a:gd name="T51" fmla="*/ 0 h 84"/>
                <a:gd name="T52" fmla="*/ 25 w 52"/>
                <a:gd name="T53" fmla="*/ 0 h 84"/>
                <a:gd name="T54" fmla="*/ 15 w 52"/>
                <a:gd name="T55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84">
                  <a:moveTo>
                    <a:pt x="15" y="9"/>
                  </a:move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3"/>
                    <a:pt x="15" y="14"/>
                  </a:cubicBezTo>
                  <a:cubicBezTo>
                    <a:pt x="15" y="16"/>
                    <a:pt x="15" y="17"/>
                    <a:pt x="15" y="18"/>
                  </a:cubicBezTo>
                  <a:cubicBezTo>
                    <a:pt x="15" y="20"/>
                    <a:pt x="14" y="21"/>
                    <a:pt x="14" y="22"/>
                  </a:cubicBezTo>
                  <a:cubicBezTo>
                    <a:pt x="14" y="23"/>
                    <a:pt x="14" y="25"/>
                    <a:pt x="14" y="26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1"/>
                    <a:pt x="13" y="33"/>
                    <a:pt x="12" y="34"/>
                  </a:cubicBezTo>
                  <a:cubicBezTo>
                    <a:pt x="12" y="35"/>
                    <a:pt x="12" y="36"/>
                    <a:pt x="12" y="37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1" y="43"/>
                    <a:pt x="10" y="44"/>
                    <a:pt x="10" y="45"/>
                  </a:cubicBezTo>
                  <a:cubicBezTo>
                    <a:pt x="10" y="46"/>
                    <a:pt x="9" y="48"/>
                    <a:pt x="9" y="49"/>
                  </a:cubicBezTo>
                  <a:cubicBezTo>
                    <a:pt x="9" y="50"/>
                    <a:pt x="8" y="51"/>
                    <a:pt x="8" y="52"/>
                  </a:cubicBezTo>
                  <a:cubicBezTo>
                    <a:pt x="8" y="54"/>
                    <a:pt x="7" y="55"/>
                    <a:pt x="7" y="56"/>
                  </a:cubicBezTo>
                  <a:cubicBezTo>
                    <a:pt x="6" y="57"/>
                    <a:pt x="6" y="58"/>
                    <a:pt x="6" y="60"/>
                  </a:cubicBezTo>
                  <a:cubicBezTo>
                    <a:pt x="5" y="61"/>
                    <a:pt x="5" y="62"/>
                    <a:pt x="4" y="63"/>
                  </a:cubicBezTo>
                  <a:cubicBezTo>
                    <a:pt x="4" y="64"/>
                    <a:pt x="4" y="65"/>
                    <a:pt x="3" y="66"/>
                  </a:cubicBezTo>
                  <a:cubicBezTo>
                    <a:pt x="3" y="68"/>
                    <a:pt x="2" y="69"/>
                    <a:pt x="2" y="70"/>
                  </a:cubicBezTo>
                  <a:cubicBezTo>
                    <a:pt x="0" y="75"/>
                    <a:pt x="2" y="80"/>
                    <a:pt x="6" y="82"/>
                  </a:cubicBezTo>
                  <a:cubicBezTo>
                    <a:pt x="7" y="82"/>
                    <a:pt x="8" y="83"/>
                    <a:pt x="9" y="83"/>
                  </a:cubicBezTo>
                  <a:cubicBezTo>
                    <a:pt x="10" y="84"/>
                    <a:pt x="12" y="84"/>
                    <a:pt x="13" y="84"/>
                  </a:cubicBezTo>
                  <a:cubicBezTo>
                    <a:pt x="16" y="84"/>
                    <a:pt x="19" y="83"/>
                    <a:pt x="20" y="81"/>
                  </a:cubicBezTo>
                  <a:cubicBezTo>
                    <a:pt x="38" y="61"/>
                    <a:pt x="49" y="37"/>
                    <a:pt x="52" y="11"/>
                  </a:cubicBezTo>
                  <a:cubicBezTo>
                    <a:pt x="52" y="8"/>
                    <a:pt x="51" y="6"/>
                    <a:pt x="50" y="4"/>
                  </a:cubicBezTo>
                  <a:cubicBezTo>
                    <a:pt x="48" y="1"/>
                    <a:pt x="45" y="0"/>
                    <a:pt x="4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0"/>
                    <a:pt x="16" y="4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6" name="淘宝店chenying0907 19"/>
            <p:cNvSpPr/>
            <p:nvPr/>
          </p:nvSpPr>
          <p:spPr bwMode="auto">
            <a:xfrm>
              <a:off x="3003646" y="2110497"/>
              <a:ext cx="65072" cy="106043"/>
            </a:xfrm>
            <a:custGeom>
              <a:avLst/>
              <a:gdLst>
                <a:gd name="T0" fmla="*/ 47 w 52"/>
                <a:gd name="T1" fmla="*/ 60 h 85"/>
                <a:gd name="T2" fmla="*/ 45 w 52"/>
                <a:gd name="T3" fmla="*/ 56 h 85"/>
                <a:gd name="T4" fmla="*/ 44 w 52"/>
                <a:gd name="T5" fmla="*/ 53 h 85"/>
                <a:gd name="T6" fmla="*/ 43 w 52"/>
                <a:gd name="T7" fmla="*/ 49 h 85"/>
                <a:gd name="T8" fmla="*/ 42 w 52"/>
                <a:gd name="T9" fmla="*/ 45 h 85"/>
                <a:gd name="T10" fmla="*/ 41 w 52"/>
                <a:gd name="T11" fmla="*/ 41 h 85"/>
                <a:gd name="T12" fmla="*/ 40 w 52"/>
                <a:gd name="T13" fmla="*/ 38 h 85"/>
                <a:gd name="T14" fmla="*/ 40 w 52"/>
                <a:gd name="T15" fmla="*/ 34 h 85"/>
                <a:gd name="T16" fmla="*/ 39 w 52"/>
                <a:gd name="T17" fmla="*/ 30 h 85"/>
                <a:gd name="T18" fmla="*/ 38 w 52"/>
                <a:gd name="T19" fmla="*/ 26 h 85"/>
                <a:gd name="T20" fmla="*/ 38 w 52"/>
                <a:gd name="T21" fmla="*/ 22 h 85"/>
                <a:gd name="T22" fmla="*/ 37 w 52"/>
                <a:gd name="T23" fmla="*/ 18 h 85"/>
                <a:gd name="T24" fmla="*/ 37 w 52"/>
                <a:gd name="T25" fmla="*/ 14 h 85"/>
                <a:gd name="T26" fmla="*/ 37 w 52"/>
                <a:gd name="T27" fmla="*/ 11 h 85"/>
                <a:gd name="T28" fmla="*/ 37 w 52"/>
                <a:gd name="T29" fmla="*/ 11 h 85"/>
                <a:gd name="T30" fmla="*/ 37 w 52"/>
                <a:gd name="T31" fmla="*/ 9 h 85"/>
                <a:gd name="T32" fmla="*/ 27 w 52"/>
                <a:gd name="T33" fmla="*/ 0 h 85"/>
                <a:gd name="T34" fmla="*/ 10 w 52"/>
                <a:gd name="T35" fmla="*/ 0 h 85"/>
                <a:gd name="T36" fmla="*/ 2 w 52"/>
                <a:gd name="T37" fmla="*/ 4 h 85"/>
                <a:gd name="T38" fmla="*/ 0 w 52"/>
                <a:gd name="T39" fmla="*/ 11 h 85"/>
                <a:gd name="T40" fmla="*/ 32 w 52"/>
                <a:gd name="T41" fmla="*/ 81 h 85"/>
                <a:gd name="T42" fmla="*/ 43 w 52"/>
                <a:gd name="T43" fmla="*/ 83 h 85"/>
                <a:gd name="T44" fmla="*/ 46 w 52"/>
                <a:gd name="T45" fmla="*/ 82 h 85"/>
                <a:gd name="T46" fmla="*/ 50 w 52"/>
                <a:gd name="T47" fmla="*/ 70 h 85"/>
                <a:gd name="T48" fmla="*/ 49 w 52"/>
                <a:gd name="T49" fmla="*/ 68 h 85"/>
                <a:gd name="T50" fmla="*/ 48 w 52"/>
                <a:gd name="T51" fmla="*/ 63 h 85"/>
                <a:gd name="T52" fmla="*/ 47 w 52"/>
                <a:gd name="T53" fmla="*/ 6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2" h="85">
                  <a:moveTo>
                    <a:pt x="47" y="60"/>
                  </a:moveTo>
                  <a:cubicBezTo>
                    <a:pt x="46" y="59"/>
                    <a:pt x="46" y="57"/>
                    <a:pt x="45" y="56"/>
                  </a:cubicBezTo>
                  <a:cubicBezTo>
                    <a:pt x="45" y="55"/>
                    <a:pt x="45" y="54"/>
                    <a:pt x="44" y="53"/>
                  </a:cubicBezTo>
                  <a:cubicBezTo>
                    <a:pt x="44" y="51"/>
                    <a:pt x="43" y="50"/>
                    <a:pt x="43" y="49"/>
                  </a:cubicBezTo>
                  <a:cubicBezTo>
                    <a:pt x="43" y="48"/>
                    <a:pt x="42" y="46"/>
                    <a:pt x="42" y="45"/>
                  </a:cubicBezTo>
                  <a:cubicBezTo>
                    <a:pt x="42" y="44"/>
                    <a:pt x="41" y="43"/>
                    <a:pt x="41" y="41"/>
                  </a:cubicBezTo>
                  <a:cubicBezTo>
                    <a:pt x="41" y="40"/>
                    <a:pt x="41" y="39"/>
                    <a:pt x="40" y="38"/>
                  </a:cubicBezTo>
                  <a:cubicBezTo>
                    <a:pt x="40" y="36"/>
                    <a:pt x="40" y="35"/>
                    <a:pt x="40" y="34"/>
                  </a:cubicBezTo>
                  <a:cubicBezTo>
                    <a:pt x="39" y="33"/>
                    <a:pt x="39" y="31"/>
                    <a:pt x="39" y="30"/>
                  </a:cubicBezTo>
                  <a:cubicBezTo>
                    <a:pt x="39" y="29"/>
                    <a:pt x="39" y="27"/>
                    <a:pt x="38" y="26"/>
                  </a:cubicBezTo>
                  <a:cubicBezTo>
                    <a:pt x="38" y="25"/>
                    <a:pt x="38" y="23"/>
                    <a:pt x="38" y="22"/>
                  </a:cubicBezTo>
                  <a:cubicBezTo>
                    <a:pt x="38" y="21"/>
                    <a:pt x="37" y="20"/>
                    <a:pt x="37" y="18"/>
                  </a:cubicBezTo>
                  <a:cubicBezTo>
                    <a:pt x="37" y="17"/>
                    <a:pt x="37" y="16"/>
                    <a:pt x="37" y="14"/>
                  </a:cubicBezTo>
                  <a:cubicBezTo>
                    <a:pt x="37" y="13"/>
                    <a:pt x="37" y="12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9"/>
                  </a:cubicBezTo>
                  <a:cubicBezTo>
                    <a:pt x="36" y="4"/>
                    <a:pt x="32" y="0"/>
                    <a:pt x="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2" y="4"/>
                  </a:cubicBezTo>
                  <a:cubicBezTo>
                    <a:pt x="1" y="6"/>
                    <a:pt x="0" y="8"/>
                    <a:pt x="0" y="11"/>
                  </a:cubicBezTo>
                  <a:cubicBezTo>
                    <a:pt x="3" y="37"/>
                    <a:pt x="14" y="61"/>
                    <a:pt x="32" y="81"/>
                  </a:cubicBezTo>
                  <a:cubicBezTo>
                    <a:pt x="34" y="84"/>
                    <a:pt x="39" y="85"/>
                    <a:pt x="43" y="83"/>
                  </a:cubicBezTo>
                  <a:cubicBezTo>
                    <a:pt x="44" y="83"/>
                    <a:pt x="45" y="82"/>
                    <a:pt x="46" y="82"/>
                  </a:cubicBezTo>
                  <a:cubicBezTo>
                    <a:pt x="50" y="80"/>
                    <a:pt x="52" y="75"/>
                    <a:pt x="50" y="70"/>
                  </a:cubicBezTo>
                  <a:cubicBezTo>
                    <a:pt x="50" y="69"/>
                    <a:pt x="50" y="69"/>
                    <a:pt x="49" y="68"/>
                  </a:cubicBezTo>
                  <a:cubicBezTo>
                    <a:pt x="49" y="66"/>
                    <a:pt x="48" y="65"/>
                    <a:pt x="48" y="63"/>
                  </a:cubicBezTo>
                  <a:cubicBezTo>
                    <a:pt x="47" y="62"/>
                    <a:pt x="47" y="61"/>
                    <a:pt x="4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7" name="淘宝店chenying0907 20"/>
            <p:cNvSpPr/>
            <p:nvPr/>
          </p:nvSpPr>
          <p:spPr bwMode="auto">
            <a:xfrm>
              <a:off x="3173556" y="2110497"/>
              <a:ext cx="95198" cy="90377"/>
            </a:xfrm>
            <a:custGeom>
              <a:avLst/>
              <a:gdLst>
                <a:gd name="T0" fmla="*/ 67 w 77"/>
                <a:gd name="T1" fmla="*/ 0 h 72"/>
                <a:gd name="T2" fmla="*/ 10 w 77"/>
                <a:gd name="T3" fmla="*/ 0 h 72"/>
                <a:gd name="T4" fmla="*/ 0 w 77"/>
                <a:gd name="T5" fmla="*/ 10 h 72"/>
                <a:gd name="T6" fmla="*/ 0 w 77"/>
                <a:gd name="T7" fmla="*/ 54 h 72"/>
                <a:gd name="T8" fmla="*/ 9 w 77"/>
                <a:gd name="T9" fmla="*/ 64 h 72"/>
                <a:gd name="T10" fmla="*/ 11 w 77"/>
                <a:gd name="T11" fmla="*/ 64 h 72"/>
                <a:gd name="T12" fmla="*/ 11 w 77"/>
                <a:gd name="T13" fmla="*/ 64 h 72"/>
                <a:gd name="T14" fmla="*/ 20 w 77"/>
                <a:gd name="T15" fmla="*/ 65 h 72"/>
                <a:gd name="T16" fmla="*/ 21 w 77"/>
                <a:gd name="T17" fmla="*/ 65 h 72"/>
                <a:gd name="T18" fmla="*/ 30 w 77"/>
                <a:gd name="T19" fmla="*/ 66 h 72"/>
                <a:gd name="T20" fmla="*/ 33 w 77"/>
                <a:gd name="T21" fmla="*/ 67 h 72"/>
                <a:gd name="T22" fmla="*/ 40 w 77"/>
                <a:gd name="T23" fmla="*/ 68 h 72"/>
                <a:gd name="T24" fmla="*/ 43 w 77"/>
                <a:gd name="T25" fmla="*/ 69 h 72"/>
                <a:gd name="T26" fmla="*/ 45 w 77"/>
                <a:gd name="T27" fmla="*/ 69 h 72"/>
                <a:gd name="T28" fmla="*/ 46 w 77"/>
                <a:gd name="T29" fmla="*/ 70 h 72"/>
                <a:gd name="T30" fmla="*/ 53 w 77"/>
                <a:gd name="T31" fmla="*/ 71 h 72"/>
                <a:gd name="T32" fmla="*/ 55 w 77"/>
                <a:gd name="T33" fmla="*/ 72 h 72"/>
                <a:gd name="T34" fmla="*/ 64 w 77"/>
                <a:gd name="T35" fmla="*/ 66 h 72"/>
                <a:gd name="T36" fmla="*/ 65 w 77"/>
                <a:gd name="T37" fmla="*/ 64 h 72"/>
                <a:gd name="T38" fmla="*/ 67 w 77"/>
                <a:gd name="T39" fmla="*/ 59 h 72"/>
                <a:gd name="T40" fmla="*/ 67 w 77"/>
                <a:gd name="T41" fmla="*/ 59 h 72"/>
                <a:gd name="T42" fmla="*/ 75 w 77"/>
                <a:gd name="T43" fmla="*/ 24 h 72"/>
                <a:gd name="T44" fmla="*/ 76 w 77"/>
                <a:gd name="T45" fmla="*/ 23 h 72"/>
                <a:gd name="T46" fmla="*/ 76 w 77"/>
                <a:gd name="T47" fmla="*/ 17 h 72"/>
                <a:gd name="T48" fmla="*/ 77 w 77"/>
                <a:gd name="T49" fmla="*/ 14 h 72"/>
                <a:gd name="T50" fmla="*/ 77 w 77"/>
                <a:gd name="T51" fmla="*/ 10 h 72"/>
                <a:gd name="T52" fmla="*/ 74 w 77"/>
                <a:gd name="T53" fmla="*/ 3 h 72"/>
                <a:gd name="T54" fmla="*/ 67 w 77"/>
                <a:gd name="T5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" h="72">
                  <a:moveTo>
                    <a:pt x="6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9"/>
                    <a:pt x="4" y="63"/>
                    <a:pt x="9" y="64"/>
                  </a:cubicBezTo>
                  <a:cubicBezTo>
                    <a:pt x="10" y="64"/>
                    <a:pt x="10" y="64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4" y="64"/>
                    <a:pt x="17" y="64"/>
                    <a:pt x="20" y="65"/>
                  </a:cubicBezTo>
                  <a:cubicBezTo>
                    <a:pt x="20" y="65"/>
                    <a:pt x="20" y="65"/>
                    <a:pt x="21" y="65"/>
                  </a:cubicBezTo>
                  <a:cubicBezTo>
                    <a:pt x="24" y="65"/>
                    <a:pt x="27" y="66"/>
                    <a:pt x="30" y="66"/>
                  </a:cubicBezTo>
                  <a:cubicBezTo>
                    <a:pt x="31" y="66"/>
                    <a:pt x="32" y="67"/>
                    <a:pt x="33" y="67"/>
                  </a:cubicBezTo>
                  <a:cubicBezTo>
                    <a:pt x="35" y="67"/>
                    <a:pt x="38" y="68"/>
                    <a:pt x="40" y="68"/>
                  </a:cubicBezTo>
                  <a:cubicBezTo>
                    <a:pt x="41" y="68"/>
                    <a:pt x="42" y="69"/>
                    <a:pt x="43" y="69"/>
                  </a:cubicBezTo>
                  <a:cubicBezTo>
                    <a:pt x="44" y="69"/>
                    <a:pt x="45" y="69"/>
                    <a:pt x="45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8" y="70"/>
                    <a:pt x="51" y="71"/>
                    <a:pt x="53" y="71"/>
                  </a:cubicBezTo>
                  <a:cubicBezTo>
                    <a:pt x="53" y="72"/>
                    <a:pt x="54" y="72"/>
                    <a:pt x="55" y="72"/>
                  </a:cubicBezTo>
                  <a:cubicBezTo>
                    <a:pt x="59" y="72"/>
                    <a:pt x="63" y="70"/>
                    <a:pt x="64" y="66"/>
                  </a:cubicBezTo>
                  <a:cubicBezTo>
                    <a:pt x="64" y="65"/>
                    <a:pt x="65" y="65"/>
                    <a:pt x="65" y="64"/>
                  </a:cubicBezTo>
                  <a:cubicBezTo>
                    <a:pt x="65" y="62"/>
                    <a:pt x="66" y="61"/>
                    <a:pt x="67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71" y="48"/>
                    <a:pt x="74" y="36"/>
                    <a:pt x="75" y="24"/>
                  </a:cubicBezTo>
                  <a:cubicBezTo>
                    <a:pt x="75" y="23"/>
                    <a:pt x="76" y="23"/>
                    <a:pt x="76" y="23"/>
                  </a:cubicBezTo>
                  <a:cubicBezTo>
                    <a:pt x="76" y="21"/>
                    <a:pt x="76" y="19"/>
                    <a:pt x="76" y="17"/>
                  </a:cubicBezTo>
                  <a:cubicBezTo>
                    <a:pt x="76" y="16"/>
                    <a:pt x="76" y="15"/>
                    <a:pt x="77" y="14"/>
                  </a:cubicBezTo>
                  <a:cubicBezTo>
                    <a:pt x="77" y="13"/>
                    <a:pt x="77" y="12"/>
                    <a:pt x="77" y="10"/>
                  </a:cubicBezTo>
                  <a:cubicBezTo>
                    <a:pt x="77" y="8"/>
                    <a:pt x="76" y="5"/>
                    <a:pt x="74" y="3"/>
                  </a:cubicBezTo>
                  <a:cubicBezTo>
                    <a:pt x="73" y="1"/>
                    <a:pt x="70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8" name="淘宝店chenying0907 21"/>
            <p:cNvSpPr/>
            <p:nvPr/>
          </p:nvSpPr>
          <p:spPr bwMode="auto">
            <a:xfrm>
              <a:off x="3062692" y="2110497"/>
              <a:ext cx="96403" cy="90377"/>
            </a:xfrm>
            <a:custGeom>
              <a:avLst/>
              <a:gdLst>
                <a:gd name="T0" fmla="*/ 77 w 77"/>
                <a:gd name="T1" fmla="*/ 54 h 72"/>
                <a:gd name="T2" fmla="*/ 77 w 77"/>
                <a:gd name="T3" fmla="*/ 10 h 72"/>
                <a:gd name="T4" fmla="*/ 67 w 77"/>
                <a:gd name="T5" fmla="*/ 0 h 72"/>
                <a:gd name="T6" fmla="*/ 10 w 77"/>
                <a:gd name="T7" fmla="*/ 0 h 72"/>
                <a:gd name="T8" fmla="*/ 3 w 77"/>
                <a:gd name="T9" fmla="*/ 3 h 72"/>
                <a:gd name="T10" fmla="*/ 0 w 77"/>
                <a:gd name="T11" fmla="*/ 10 h 72"/>
                <a:gd name="T12" fmla="*/ 0 w 77"/>
                <a:gd name="T13" fmla="*/ 14 h 72"/>
                <a:gd name="T14" fmla="*/ 1 w 77"/>
                <a:gd name="T15" fmla="*/ 17 h 72"/>
                <a:gd name="T16" fmla="*/ 1 w 77"/>
                <a:gd name="T17" fmla="*/ 22 h 72"/>
                <a:gd name="T18" fmla="*/ 2 w 77"/>
                <a:gd name="T19" fmla="*/ 24 h 72"/>
                <a:gd name="T20" fmla="*/ 10 w 77"/>
                <a:gd name="T21" fmla="*/ 59 h 72"/>
                <a:gd name="T22" fmla="*/ 10 w 77"/>
                <a:gd name="T23" fmla="*/ 59 h 72"/>
                <a:gd name="T24" fmla="*/ 12 w 77"/>
                <a:gd name="T25" fmla="*/ 65 h 72"/>
                <a:gd name="T26" fmla="*/ 13 w 77"/>
                <a:gd name="T27" fmla="*/ 66 h 72"/>
                <a:gd name="T28" fmla="*/ 22 w 77"/>
                <a:gd name="T29" fmla="*/ 72 h 72"/>
                <a:gd name="T30" fmla="*/ 22 w 77"/>
                <a:gd name="T31" fmla="*/ 72 h 72"/>
                <a:gd name="T32" fmla="*/ 25 w 77"/>
                <a:gd name="T33" fmla="*/ 71 h 72"/>
                <a:gd name="T34" fmla="*/ 31 w 77"/>
                <a:gd name="T35" fmla="*/ 70 h 72"/>
                <a:gd name="T36" fmla="*/ 32 w 77"/>
                <a:gd name="T37" fmla="*/ 69 h 72"/>
                <a:gd name="T38" fmla="*/ 34 w 77"/>
                <a:gd name="T39" fmla="*/ 69 h 72"/>
                <a:gd name="T40" fmla="*/ 37 w 77"/>
                <a:gd name="T41" fmla="*/ 68 h 72"/>
                <a:gd name="T42" fmla="*/ 44 w 77"/>
                <a:gd name="T43" fmla="*/ 67 h 72"/>
                <a:gd name="T44" fmla="*/ 47 w 77"/>
                <a:gd name="T45" fmla="*/ 66 h 72"/>
                <a:gd name="T46" fmla="*/ 56 w 77"/>
                <a:gd name="T47" fmla="*/ 65 h 72"/>
                <a:gd name="T48" fmla="*/ 57 w 77"/>
                <a:gd name="T49" fmla="*/ 65 h 72"/>
                <a:gd name="T50" fmla="*/ 66 w 77"/>
                <a:gd name="T51" fmla="*/ 64 h 72"/>
                <a:gd name="T52" fmla="*/ 66 w 77"/>
                <a:gd name="T53" fmla="*/ 64 h 72"/>
                <a:gd name="T54" fmla="*/ 68 w 77"/>
                <a:gd name="T55" fmla="*/ 64 h 72"/>
                <a:gd name="T56" fmla="*/ 77 w 77"/>
                <a:gd name="T57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2">
                  <a:moveTo>
                    <a:pt x="77" y="54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5"/>
                    <a:pt x="72" y="0"/>
                    <a:pt x="6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2" y="23"/>
                    <a:pt x="2" y="24"/>
                  </a:cubicBezTo>
                  <a:cubicBezTo>
                    <a:pt x="3" y="36"/>
                    <a:pt x="6" y="48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1" y="61"/>
                    <a:pt x="12" y="63"/>
                    <a:pt x="12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4" y="70"/>
                    <a:pt x="18" y="72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3" y="72"/>
                    <a:pt x="24" y="72"/>
                    <a:pt x="25" y="71"/>
                  </a:cubicBezTo>
                  <a:cubicBezTo>
                    <a:pt x="26" y="71"/>
                    <a:pt x="29" y="70"/>
                    <a:pt x="31" y="70"/>
                  </a:cubicBezTo>
                  <a:cubicBezTo>
                    <a:pt x="31" y="70"/>
                    <a:pt x="31" y="70"/>
                    <a:pt x="32" y="69"/>
                  </a:cubicBezTo>
                  <a:cubicBezTo>
                    <a:pt x="32" y="69"/>
                    <a:pt x="33" y="69"/>
                    <a:pt x="34" y="69"/>
                  </a:cubicBezTo>
                  <a:cubicBezTo>
                    <a:pt x="35" y="69"/>
                    <a:pt x="36" y="68"/>
                    <a:pt x="37" y="68"/>
                  </a:cubicBezTo>
                  <a:cubicBezTo>
                    <a:pt x="39" y="68"/>
                    <a:pt x="41" y="67"/>
                    <a:pt x="44" y="67"/>
                  </a:cubicBezTo>
                  <a:cubicBezTo>
                    <a:pt x="45" y="67"/>
                    <a:pt x="46" y="66"/>
                    <a:pt x="47" y="66"/>
                  </a:cubicBezTo>
                  <a:cubicBezTo>
                    <a:pt x="50" y="66"/>
                    <a:pt x="53" y="65"/>
                    <a:pt x="56" y="65"/>
                  </a:cubicBezTo>
                  <a:cubicBezTo>
                    <a:pt x="56" y="65"/>
                    <a:pt x="57" y="65"/>
                    <a:pt x="57" y="65"/>
                  </a:cubicBezTo>
                  <a:cubicBezTo>
                    <a:pt x="60" y="64"/>
                    <a:pt x="63" y="64"/>
                    <a:pt x="66" y="64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7" y="64"/>
                    <a:pt x="67" y="64"/>
                    <a:pt x="68" y="64"/>
                  </a:cubicBezTo>
                  <a:cubicBezTo>
                    <a:pt x="73" y="63"/>
                    <a:pt x="77" y="59"/>
                    <a:pt x="7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39" name="淘宝店chenying0907 22"/>
            <p:cNvSpPr/>
            <p:nvPr/>
          </p:nvSpPr>
          <p:spPr bwMode="auto">
            <a:xfrm>
              <a:off x="3096433" y="2204490"/>
              <a:ext cx="62662" cy="61456"/>
            </a:xfrm>
            <a:custGeom>
              <a:avLst/>
              <a:gdLst>
                <a:gd name="T0" fmla="*/ 46 w 50"/>
                <a:gd name="T1" fmla="*/ 47 h 49"/>
                <a:gd name="T2" fmla="*/ 50 w 50"/>
                <a:gd name="T3" fmla="*/ 39 h 49"/>
                <a:gd name="T4" fmla="*/ 50 w 50"/>
                <a:gd name="T5" fmla="*/ 10 h 49"/>
                <a:gd name="T6" fmla="*/ 47 w 50"/>
                <a:gd name="T7" fmla="*/ 3 h 49"/>
                <a:gd name="T8" fmla="*/ 40 w 50"/>
                <a:gd name="T9" fmla="*/ 0 h 49"/>
                <a:gd name="T10" fmla="*/ 31 w 50"/>
                <a:gd name="T11" fmla="*/ 1 h 49"/>
                <a:gd name="T12" fmla="*/ 31 w 50"/>
                <a:gd name="T13" fmla="*/ 1 h 49"/>
                <a:gd name="T14" fmla="*/ 22 w 50"/>
                <a:gd name="T15" fmla="*/ 2 h 49"/>
                <a:gd name="T16" fmla="*/ 19 w 50"/>
                <a:gd name="T17" fmla="*/ 3 h 49"/>
                <a:gd name="T18" fmla="*/ 12 w 50"/>
                <a:gd name="T19" fmla="*/ 4 h 49"/>
                <a:gd name="T20" fmla="*/ 10 w 50"/>
                <a:gd name="T21" fmla="*/ 5 h 49"/>
                <a:gd name="T22" fmla="*/ 7 w 50"/>
                <a:gd name="T23" fmla="*/ 6 h 49"/>
                <a:gd name="T24" fmla="*/ 1 w 50"/>
                <a:gd name="T25" fmla="*/ 12 h 49"/>
                <a:gd name="T26" fmla="*/ 2 w 50"/>
                <a:gd name="T27" fmla="*/ 20 h 49"/>
                <a:gd name="T28" fmla="*/ 3 w 50"/>
                <a:gd name="T29" fmla="*/ 21 h 49"/>
                <a:gd name="T30" fmla="*/ 5 w 50"/>
                <a:gd name="T31" fmla="*/ 24 h 49"/>
                <a:gd name="T32" fmla="*/ 6 w 50"/>
                <a:gd name="T33" fmla="*/ 25 h 49"/>
                <a:gd name="T34" fmla="*/ 10 w 50"/>
                <a:gd name="T35" fmla="*/ 30 h 49"/>
                <a:gd name="T36" fmla="*/ 12 w 50"/>
                <a:gd name="T37" fmla="*/ 31 h 49"/>
                <a:gd name="T38" fmla="*/ 14 w 50"/>
                <a:gd name="T39" fmla="*/ 33 h 49"/>
                <a:gd name="T40" fmla="*/ 16 w 50"/>
                <a:gd name="T41" fmla="*/ 35 h 49"/>
                <a:gd name="T42" fmla="*/ 18 w 50"/>
                <a:gd name="T43" fmla="*/ 37 h 49"/>
                <a:gd name="T44" fmla="*/ 21 w 50"/>
                <a:gd name="T45" fmla="*/ 39 h 49"/>
                <a:gd name="T46" fmla="*/ 22 w 50"/>
                <a:gd name="T47" fmla="*/ 40 h 49"/>
                <a:gd name="T48" fmla="*/ 25 w 50"/>
                <a:gd name="T49" fmla="*/ 42 h 49"/>
                <a:gd name="T50" fmla="*/ 26 w 50"/>
                <a:gd name="T51" fmla="*/ 42 h 49"/>
                <a:gd name="T52" fmla="*/ 29 w 50"/>
                <a:gd name="T53" fmla="*/ 44 h 49"/>
                <a:gd name="T54" fmla="*/ 30 w 50"/>
                <a:gd name="T55" fmla="*/ 45 h 49"/>
                <a:gd name="T56" fmla="*/ 34 w 50"/>
                <a:gd name="T57" fmla="*/ 46 h 49"/>
                <a:gd name="T58" fmla="*/ 34 w 50"/>
                <a:gd name="T59" fmla="*/ 47 h 49"/>
                <a:gd name="T60" fmla="*/ 37 w 50"/>
                <a:gd name="T61" fmla="*/ 48 h 49"/>
                <a:gd name="T62" fmla="*/ 46 w 50"/>
                <a:gd name="T63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49">
                  <a:moveTo>
                    <a:pt x="46" y="47"/>
                  </a:moveTo>
                  <a:cubicBezTo>
                    <a:pt x="48" y="45"/>
                    <a:pt x="50" y="42"/>
                    <a:pt x="50" y="3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9" y="4"/>
                    <a:pt x="47" y="3"/>
                  </a:cubicBezTo>
                  <a:cubicBezTo>
                    <a:pt x="45" y="1"/>
                    <a:pt x="43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8" y="1"/>
                    <a:pt x="25" y="2"/>
                    <a:pt x="22" y="2"/>
                  </a:cubicBezTo>
                  <a:cubicBezTo>
                    <a:pt x="21" y="3"/>
                    <a:pt x="20" y="3"/>
                    <a:pt x="19" y="3"/>
                  </a:cubicBezTo>
                  <a:cubicBezTo>
                    <a:pt x="17" y="3"/>
                    <a:pt x="15" y="4"/>
                    <a:pt x="12" y="4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4" y="7"/>
                    <a:pt x="2" y="9"/>
                    <a:pt x="1" y="12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4" y="22"/>
                    <a:pt x="5" y="23"/>
                    <a:pt x="5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8" y="27"/>
                    <a:pt x="9" y="28"/>
                    <a:pt x="10" y="30"/>
                  </a:cubicBezTo>
                  <a:cubicBezTo>
                    <a:pt x="11" y="30"/>
                    <a:pt x="11" y="30"/>
                    <a:pt x="12" y="31"/>
                  </a:cubicBezTo>
                  <a:cubicBezTo>
                    <a:pt x="12" y="32"/>
                    <a:pt x="13" y="33"/>
                    <a:pt x="14" y="33"/>
                  </a:cubicBezTo>
                  <a:cubicBezTo>
                    <a:pt x="15" y="34"/>
                    <a:pt x="16" y="35"/>
                    <a:pt x="16" y="35"/>
                  </a:cubicBezTo>
                  <a:cubicBezTo>
                    <a:pt x="17" y="36"/>
                    <a:pt x="17" y="36"/>
                    <a:pt x="18" y="37"/>
                  </a:cubicBezTo>
                  <a:cubicBezTo>
                    <a:pt x="19" y="37"/>
                    <a:pt x="20" y="38"/>
                    <a:pt x="21" y="39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3" y="40"/>
                    <a:pt x="24" y="41"/>
                    <a:pt x="25" y="42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8" y="44"/>
                    <a:pt x="29" y="44"/>
                  </a:cubicBezTo>
                  <a:cubicBezTo>
                    <a:pt x="30" y="44"/>
                    <a:pt x="30" y="45"/>
                    <a:pt x="30" y="45"/>
                  </a:cubicBezTo>
                  <a:cubicBezTo>
                    <a:pt x="31" y="45"/>
                    <a:pt x="33" y="46"/>
                    <a:pt x="34" y="46"/>
                  </a:cubicBezTo>
                  <a:cubicBezTo>
                    <a:pt x="34" y="46"/>
                    <a:pt x="34" y="46"/>
                    <a:pt x="34" y="47"/>
                  </a:cubicBezTo>
                  <a:cubicBezTo>
                    <a:pt x="35" y="47"/>
                    <a:pt x="36" y="47"/>
                    <a:pt x="37" y="48"/>
                  </a:cubicBezTo>
                  <a:cubicBezTo>
                    <a:pt x="40" y="49"/>
                    <a:pt x="43" y="48"/>
                    <a:pt x="4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40" name="淘宝店chenying0907 23"/>
            <p:cNvSpPr/>
            <p:nvPr/>
          </p:nvSpPr>
          <p:spPr bwMode="auto">
            <a:xfrm>
              <a:off x="3173556" y="2204490"/>
              <a:ext cx="61457" cy="61456"/>
            </a:xfrm>
            <a:custGeom>
              <a:avLst/>
              <a:gdLst>
                <a:gd name="T0" fmla="*/ 49 w 50"/>
                <a:gd name="T1" fmla="*/ 12 h 49"/>
                <a:gd name="T2" fmla="*/ 43 w 50"/>
                <a:gd name="T3" fmla="*/ 6 h 49"/>
                <a:gd name="T4" fmla="*/ 40 w 50"/>
                <a:gd name="T5" fmla="*/ 5 h 49"/>
                <a:gd name="T6" fmla="*/ 38 w 50"/>
                <a:gd name="T7" fmla="*/ 4 h 49"/>
                <a:gd name="T8" fmla="*/ 31 w 50"/>
                <a:gd name="T9" fmla="*/ 3 h 49"/>
                <a:gd name="T10" fmla="*/ 28 w 50"/>
                <a:gd name="T11" fmla="*/ 2 h 49"/>
                <a:gd name="T12" fmla="*/ 20 w 50"/>
                <a:gd name="T13" fmla="*/ 1 h 49"/>
                <a:gd name="T14" fmla="*/ 19 w 50"/>
                <a:gd name="T15" fmla="*/ 1 h 49"/>
                <a:gd name="T16" fmla="*/ 10 w 50"/>
                <a:gd name="T17" fmla="*/ 0 h 49"/>
                <a:gd name="T18" fmla="*/ 3 w 50"/>
                <a:gd name="T19" fmla="*/ 3 h 49"/>
                <a:gd name="T20" fmla="*/ 0 w 50"/>
                <a:gd name="T21" fmla="*/ 10 h 49"/>
                <a:gd name="T22" fmla="*/ 0 w 50"/>
                <a:gd name="T23" fmla="*/ 39 h 49"/>
                <a:gd name="T24" fmla="*/ 4 w 50"/>
                <a:gd name="T25" fmla="*/ 47 h 49"/>
                <a:gd name="T26" fmla="*/ 13 w 50"/>
                <a:gd name="T27" fmla="*/ 48 h 49"/>
                <a:gd name="T28" fmla="*/ 16 w 50"/>
                <a:gd name="T29" fmla="*/ 46 h 49"/>
                <a:gd name="T30" fmla="*/ 16 w 50"/>
                <a:gd name="T31" fmla="*/ 46 h 49"/>
                <a:gd name="T32" fmla="*/ 20 w 50"/>
                <a:gd name="T33" fmla="*/ 45 h 49"/>
                <a:gd name="T34" fmla="*/ 21 w 50"/>
                <a:gd name="T35" fmla="*/ 44 h 49"/>
                <a:gd name="T36" fmla="*/ 24 w 50"/>
                <a:gd name="T37" fmla="*/ 42 h 49"/>
                <a:gd name="T38" fmla="*/ 25 w 50"/>
                <a:gd name="T39" fmla="*/ 42 h 49"/>
                <a:gd name="T40" fmla="*/ 28 w 50"/>
                <a:gd name="T41" fmla="*/ 40 h 49"/>
                <a:gd name="T42" fmla="*/ 29 w 50"/>
                <a:gd name="T43" fmla="*/ 39 h 49"/>
                <a:gd name="T44" fmla="*/ 32 w 50"/>
                <a:gd name="T45" fmla="*/ 37 h 49"/>
                <a:gd name="T46" fmla="*/ 34 w 50"/>
                <a:gd name="T47" fmla="*/ 35 h 49"/>
                <a:gd name="T48" fmla="*/ 36 w 50"/>
                <a:gd name="T49" fmla="*/ 33 h 49"/>
                <a:gd name="T50" fmla="*/ 38 w 50"/>
                <a:gd name="T51" fmla="*/ 31 h 49"/>
                <a:gd name="T52" fmla="*/ 40 w 50"/>
                <a:gd name="T53" fmla="*/ 30 h 49"/>
                <a:gd name="T54" fmla="*/ 43 w 50"/>
                <a:gd name="T55" fmla="*/ 25 h 49"/>
                <a:gd name="T56" fmla="*/ 45 w 50"/>
                <a:gd name="T57" fmla="*/ 24 h 49"/>
                <a:gd name="T58" fmla="*/ 47 w 50"/>
                <a:gd name="T59" fmla="*/ 21 h 49"/>
                <a:gd name="T60" fmla="*/ 48 w 50"/>
                <a:gd name="T61" fmla="*/ 20 h 49"/>
                <a:gd name="T62" fmla="*/ 49 w 50"/>
                <a:gd name="T63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49">
                  <a:moveTo>
                    <a:pt x="49" y="12"/>
                  </a:moveTo>
                  <a:cubicBezTo>
                    <a:pt x="48" y="9"/>
                    <a:pt x="46" y="7"/>
                    <a:pt x="43" y="6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5" y="4"/>
                    <a:pt x="33" y="3"/>
                    <a:pt x="31" y="3"/>
                  </a:cubicBezTo>
                  <a:cubicBezTo>
                    <a:pt x="30" y="3"/>
                    <a:pt x="29" y="3"/>
                    <a:pt x="28" y="2"/>
                  </a:cubicBezTo>
                  <a:cubicBezTo>
                    <a:pt x="25" y="2"/>
                    <a:pt x="22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6" y="1"/>
                    <a:pt x="13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5"/>
                    <a:pt x="4" y="47"/>
                  </a:cubicBezTo>
                  <a:cubicBezTo>
                    <a:pt x="7" y="48"/>
                    <a:pt x="10" y="49"/>
                    <a:pt x="13" y="48"/>
                  </a:cubicBezTo>
                  <a:cubicBezTo>
                    <a:pt x="14" y="47"/>
                    <a:pt x="15" y="47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7" y="46"/>
                    <a:pt x="19" y="45"/>
                    <a:pt x="20" y="45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2" y="44"/>
                    <a:pt x="23" y="43"/>
                    <a:pt x="24" y="42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1"/>
                    <a:pt x="27" y="40"/>
                    <a:pt x="28" y="40"/>
                  </a:cubicBezTo>
                  <a:cubicBezTo>
                    <a:pt x="28" y="39"/>
                    <a:pt x="29" y="39"/>
                    <a:pt x="29" y="39"/>
                  </a:cubicBezTo>
                  <a:cubicBezTo>
                    <a:pt x="30" y="38"/>
                    <a:pt x="31" y="37"/>
                    <a:pt x="32" y="37"/>
                  </a:cubicBezTo>
                  <a:cubicBezTo>
                    <a:pt x="33" y="36"/>
                    <a:pt x="33" y="36"/>
                    <a:pt x="34" y="35"/>
                  </a:cubicBezTo>
                  <a:cubicBezTo>
                    <a:pt x="34" y="35"/>
                    <a:pt x="35" y="34"/>
                    <a:pt x="36" y="33"/>
                  </a:cubicBezTo>
                  <a:cubicBezTo>
                    <a:pt x="37" y="33"/>
                    <a:pt x="37" y="32"/>
                    <a:pt x="38" y="31"/>
                  </a:cubicBezTo>
                  <a:cubicBezTo>
                    <a:pt x="39" y="31"/>
                    <a:pt x="39" y="30"/>
                    <a:pt x="40" y="30"/>
                  </a:cubicBezTo>
                  <a:cubicBezTo>
                    <a:pt x="41" y="28"/>
                    <a:pt x="42" y="27"/>
                    <a:pt x="43" y="25"/>
                  </a:cubicBezTo>
                  <a:cubicBezTo>
                    <a:pt x="44" y="25"/>
                    <a:pt x="44" y="24"/>
                    <a:pt x="45" y="24"/>
                  </a:cubicBezTo>
                  <a:cubicBezTo>
                    <a:pt x="46" y="23"/>
                    <a:pt x="46" y="22"/>
                    <a:pt x="47" y="21"/>
                  </a:cubicBezTo>
                  <a:cubicBezTo>
                    <a:pt x="47" y="21"/>
                    <a:pt x="47" y="20"/>
                    <a:pt x="48" y="20"/>
                  </a:cubicBezTo>
                  <a:cubicBezTo>
                    <a:pt x="49" y="18"/>
                    <a:pt x="50" y="15"/>
                    <a:pt x="4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41" name="淘宝店chenying0907 24"/>
            <p:cNvSpPr/>
            <p:nvPr/>
          </p:nvSpPr>
          <p:spPr bwMode="auto">
            <a:xfrm>
              <a:off x="3060282" y="2218950"/>
              <a:ext cx="38561" cy="34946"/>
            </a:xfrm>
            <a:custGeom>
              <a:avLst/>
              <a:gdLst>
                <a:gd name="T0" fmla="*/ 20 w 31"/>
                <a:gd name="T1" fmla="*/ 12 h 28"/>
                <a:gd name="T2" fmla="*/ 21 w 31"/>
                <a:gd name="T3" fmla="*/ 14 h 28"/>
                <a:gd name="T4" fmla="*/ 24 w 31"/>
                <a:gd name="T5" fmla="*/ 18 h 28"/>
                <a:gd name="T6" fmla="*/ 31 w 31"/>
                <a:gd name="T7" fmla="*/ 26 h 28"/>
                <a:gd name="T8" fmla="*/ 31 w 31"/>
                <a:gd name="T9" fmla="*/ 27 h 28"/>
                <a:gd name="T10" fmla="*/ 29 w 31"/>
                <a:gd name="T11" fmla="*/ 28 h 28"/>
                <a:gd name="T12" fmla="*/ 2 w 31"/>
                <a:gd name="T13" fmla="*/ 11 h 28"/>
                <a:gd name="T14" fmla="*/ 0 w 31"/>
                <a:gd name="T15" fmla="*/ 6 h 28"/>
                <a:gd name="T16" fmla="*/ 3 w 31"/>
                <a:gd name="T17" fmla="*/ 3 h 28"/>
                <a:gd name="T18" fmla="*/ 16 w 31"/>
                <a:gd name="T19" fmla="*/ 6 h 28"/>
                <a:gd name="T20" fmla="*/ 19 w 31"/>
                <a:gd name="T21" fmla="*/ 11 h 28"/>
                <a:gd name="T22" fmla="*/ 19 w 31"/>
                <a:gd name="T23" fmla="*/ 12 h 28"/>
                <a:gd name="T24" fmla="*/ 20 w 31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8">
                  <a:moveTo>
                    <a:pt x="20" y="12"/>
                  </a:moveTo>
                  <a:cubicBezTo>
                    <a:pt x="20" y="13"/>
                    <a:pt x="20" y="13"/>
                    <a:pt x="21" y="14"/>
                  </a:cubicBezTo>
                  <a:cubicBezTo>
                    <a:pt x="22" y="15"/>
                    <a:pt x="23" y="17"/>
                    <a:pt x="24" y="18"/>
                  </a:cubicBezTo>
                  <a:cubicBezTo>
                    <a:pt x="24" y="18"/>
                    <a:pt x="27" y="22"/>
                    <a:pt x="31" y="26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0" y="28"/>
                    <a:pt x="30" y="28"/>
                    <a:pt x="29" y="28"/>
                  </a:cubicBezTo>
                  <a:cubicBezTo>
                    <a:pt x="20" y="23"/>
                    <a:pt x="11" y="18"/>
                    <a:pt x="2" y="11"/>
                  </a:cubicBezTo>
                  <a:cubicBezTo>
                    <a:pt x="1" y="10"/>
                    <a:pt x="0" y="8"/>
                    <a:pt x="0" y="6"/>
                  </a:cubicBezTo>
                  <a:cubicBezTo>
                    <a:pt x="1" y="5"/>
                    <a:pt x="2" y="3"/>
                    <a:pt x="3" y="3"/>
                  </a:cubicBezTo>
                  <a:cubicBezTo>
                    <a:pt x="7" y="0"/>
                    <a:pt x="13" y="2"/>
                    <a:pt x="16" y="6"/>
                  </a:cubicBezTo>
                  <a:cubicBezTo>
                    <a:pt x="17" y="8"/>
                    <a:pt x="18" y="9"/>
                    <a:pt x="19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2"/>
                    <a:pt x="20" y="12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42" name="淘宝店chenying0907 25"/>
            <p:cNvSpPr/>
            <p:nvPr/>
          </p:nvSpPr>
          <p:spPr bwMode="auto">
            <a:xfrm>
              <a:off x="3231397" y="2218950"/>
              <a:ext cx="38561" cy="34946"/>
            </a:xfrm>
            <a:custGeom>
              <a:avLst/>
              <a:gdLst>
                <a:gd name="T0" fmla="*/ 12 w 31"/>
                <a:gd name="T1" fmla="*/ 12 h 28"/>
                <a:gd name="T2" fmla="*/ 11 w 31"/>
                <a:gd name="T3" fmla="*/ 14 h 28"/>
                <a:gd name="T4" fmla="*/ 8 w 31"/>
                <a:gd name="T5" fmla="*/ 18 h 28"/>
                <a:gd name="T6" fmla="*/ 1 w 31"/>
                <a:gd name="T7" fmla="*/ 26 h 28"/>
                <a:gd name="T8" fmla="*/ 1 w 31"/>
                <a:gd name="T9" fmla="*/ 27 h 28"/>
                <a:gd name="T10" fmla="*/ 2 w 31"/>
                <a:gd name="T11" fmla="*/ 28 h 28"/>
                <a:gd name="T12" fmla="*/ 29 w 31"/>
                <a:gd name="T13" fmla="*/ 11 h 28"/>
                <a:gd name="T14" fmla="*/ 31 w 31"/>
                <a:gd name="T15" fmla="*/ 6 h 28"/>
                <a:gd name="T16" fmla="*/ 29 w 31"/>
                <a:gd name="T17" fmla="*/ 3 h 28"/>
                <a:gd name="T18" fmla="*/ 16 w 31"/>
                <a:gd name="T19" fmla="*/ 6 h 28"/>
                <a:gd name="T20" fmla="*/ 13 w 31"/>
                <a:gd name="T21" fmla="*/ 11 h 28"/>
                <a:gd name="T22" fmla="*/ 12 w 31"/>
                <a:gd name="T23" fmla="*/ 12 h 28"/>
                <a:gd name="T24" fmla="*/ 12 w 31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8">
                  <a:moveTo>
                    <a:pt x="12" y="12"/>
                  </a:moveTo>
                  <a:cubicBezTo>
                    <a:pt x="12" y="13"/>
                    <a:pt x="11" y="13"/>
                    <a:pt x="11" y="14"/>
                  </a:cubicBezTo>
                  <a:cubicBezTo>
                    <a:pt x="10" y="15"/>
                    <a:pt x="9" y="17"/>
                    <a:pt x="8" y="18"/>
                  </a:cubicBezTo>
                  <a:cubicBezTo>
                    <a:pt x="7" y="18"/>
                    <a:pt x="5" y="22"/>
                    <a:pt x="1" y="26"/>
                  </a:cubicBezTo>
                  <a:cubicBezTo>
                    <a:pt x="1" y="26"/>
                    <a:pt x="0" y="27"/>
                    <a:pt x="1" y="27"/>
                  </a:cubicBezTo>
                  <a:cubicBezTo>
                    <a:pt x="1" y="28"/>
                    <a:pt x="2" y="28"/>
                    <a:pt x="2" y="28"/>
                  </a:cubicBezTo>
                  <a:cubicBezTo>
                    <a:pt x="12" y="23"/>
                    <a:pt x="21" y="18"/>
                    <a:pt x="29" y="11"/>
                  </a:cubicBezTo>
                  <a:cubicBezTo>
                    <a:pt x="31" y="10"/>
                    <a:pt x="31" y="8"/>
                    <a:pt x="31" y="6"/>
                  </a:cubicBezTo>
                  <a:cubicBezTo>
                    <a:pt x="31" y="5"/>
                    <a:pt x="30" y="3"/>
                    <a:pt x="29" y="3"/>
                  </a:cubicBezTo>
                  <a:cubicBezTo>
                    <a:pt x="24" y="0"/>
                    <a:pt x="19" y="2"/>
                    <a:pt x="16" y="6"/>
                  </a:cubicBezTo>
                  <a:cubicBezTo>
                    <a:pt x="15" y="8"/>
                    <a:pt x="14" y="9"/>
                    <a:pt x="13" y="11"/>
                  </a:cubicBezTo>
                  <a:cubicBezTo>
                    <a:pt x="13" y="11"/>
                    <a:pt x="13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43" name="淘宝店chenying0907 26"/>
            <p:cNvSpPr/>
            <p:nvPr/>
          </p:nvSpPr>
          <p:spPr bwMode="auto">
            <a:xfrm>
              <a:off x="3060282" y="1953843"/>
              <a:ext cx="38561" cy="33741"/>
            </a:xfrm>
            <a:custGeom>
              <a:avLst/>
              <a:gdLst>
                <a:gd name="T0" fmla="*/ 20 w 31"/>
                <a:gd name="T1" fmla="*/ 15 h 27"/>
                <a:gd name="T2" fmla="*/ 21 w 31"/>
                <a:gd name="T3" fmla="*/ 14 h 27"/>
                <a:gd name="T4" fmla="*/ 24 w 31"/>
                <a:gd name="T5" fmla="*/ 10 h 27"/>
                <a:gd name="T6" fmla="*/ 31 w 31"/>
                <a:gd name="T7" fmla="*/ 2 h 27"/>
                <a:gd name="T8" fmla="*/ 31 w 31"/>
                <a:gd name="T9" fmla="*/ 0 h 27"/>
                <a:gd name="T10" fmla="*/ 29 w 31"/>
                <a:gd name="T11" fmla="*/ 0 h 27"/>
                <a:gd name="T12" fmla="*/ 2 w 31"/>
                <a:gd name="T13" fmla="*/ 17 h 27"/>
                <a:gd name="T14" fmla="*/ 0 w 31"/>
                <a:gd name="T15" fmla="*/ 21 h 27"/>
                <a:gd name="T16" fmla="*/ 3 w 31"/>
                <a:gd name="T17" fmla="*/ 25 h 27"/>
                <a:gd name="T18" fmla="*/ 15 w 31"/>
                <a:gd name="T19" fmla="*/ 21 h 27"/>
                <a:gd name="T20" fmla="*/ 19 w 31"/>
                <a:gd name="T21" fmla="*/ 16 h 27"/>
                <a:gd name="T22" fmla="*/ 19 w 31"/>
                <a:gd name="T23" fmla="*/ 16 h 27"/>
                <a:gd name="T24" fmla="*/ 20 w 31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7">
                  <a:moveTo>
                    <a:pt x="20" y="15"/>
                  </a:moveTo>
                  <a:cubicBezTo>
                    <a:pt x="20" y="15"/>
                    <a:pt x="20" y="14"/>
                    <a:pt x="21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9"/>
                    <a:pt x="27" y="6"/>
                    <a:pt x="31" y="2"/>
                  </a:cubicBezTo>
                  <a:cubicBezTo>
                    <a:pt x="31" y="1"/>
                    <a:pt x="31" y="1"/>
                    <a:pt x="31" y="0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0" y="4"/>
                    <a:pt x="11" y="10"/>
                    <a:pt x="2" y="17"/>
                  </a:cubicBezTo>
                  <a:cubicBezTo>
                    <a:pt x="1" y="18"/>
                    <a:pt x="0" y="19"/>
                    <a:pt x="0" y="21"/>
                  </a:cubicBezTo>
                  <a:cubicBezTo>
                    <a:pt x="1" y="23"/>
                    <a:pt x="2" y="24"/>
                    <a:pt x="3" y="25"/>
                  </a:cubicBezTo>
                  <a:cubicBezTo>
                    <a:pt x="7" y="27"/>
                    <a:pt x="13" y="26"/>
                    <a:pt x="15" y="21"/>
                  </a:cubicBezTo>
                  <a:cubicBezTo>
                    <a:pt x="17" y="20"/>
                    <a:pt x="18" y="18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5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44" name="淘宝店chenying0907 27"/>
            <p:cNvSpPr/>
            <p:nvPr/>
          </p:nvSpPr>
          <p:spPr bwMode="auto">
            <a:xfrm>
              <a:off x="3231397" y="1953843"/>
              <a:ext cx="38561" cy="33741"/>
            </a:xfrm>
            <a:custGeom>
              <a:avLst/>
              <a:gdLst>
                <a:gd name="T0" fmla="*/ 12 w 31"/>
                <a:gd name="T1" fmla="*/ 15 h 27"/>
                <a:gd name="T2" fmla="*/ 11 w 31"/>
                <a:gd name="T3" fmla="*/ 14 h 27"/>
                <a:gd name="T4" fmla="*/ 8 w 31"/>
                <a:gd name="T5" fmla="*/ 10 h 27"/>
                <a:gd name="T6" fmla="*/ 1 w 31"/>
                <a:gd name="T7" fmla="*/ 2 h 27"/>
                <a:gd name="T8" fmla="*/ 1 w 31"/>
                <a:gd name="T9" fmla="*/ 0 h 27"/>
                <a:gd name="T10" fmla="*/ 2 w 31"/>
                <a:gd name="T11" fmla="*/ 0 h 27"/>
                <a:gd name="T12" fmla="*/ 29 w 31"/>
                <a:gd name="T13" fmla="*/ 17 h 27"/>
                <a:gd name="T14" fmla="*/ 31 w 31"/>
                <a:gd name="T15" fmla="*/ 21 h 27"/>
                <a:gd name="T16" fmla="*/ 29 w 31"/>
                <a:gd name="T17" fmla="*/ 25 h 27"/>
                <a:gd name="T18" fmla="*/ 16 w 31"/>
                <a:gd name="T19" fmla="*/ 21 h 27"/>
                <a:gd name="T20" fmla="*/ 13 w 31"/>
                <a:gd name="T21" fmla="*/ 16 h 27"/>
                <a:gd name="T22" fmla="*/ 12 w 31"/>
                <a:gd name="T23" fmla="*/ 16 h 27"/>
                <a:gd name="T24" fmla="*/ 12 w 31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7">
                  <a:moveTo>
                    <a:pt x="12" y="15"/>
                  </a:moveTo>
                  <a:cubicBezTo>
                    <a:pt x="12" y="15"/>
                    <a:pt x="11" y="14"/>
                    <a:pt x="11" y="14"/>
                  </a:cubicBezTo>
                  <a:cubicBezTo>
                    <a:pt x="10" y="12"/>
                    <a:pt x="9" y="11"/>
                    <a:pt x="8" y="10"/>
                  </a:cubicBezTo>
                  <a:cubicBezTo>
                    <a:pt x="7" y="9"/>
                    <a:pt x="5" y="6"/>
                    <a:pt x="1" y="2"/>
                  </a:cubicBez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2" y="4"/>
                    <a:pt x="21" y="10"/>
                    <a:pt x="29" y="17"/>
                  </a:cubicBezTo>
                  <a:cubicBezTo>
                    <a:pt x="31" y="18"/>
                    <a:pt x="31" y="19"/>
                    <a:pt x="31" y="21"/>
                  </a:cubicBezTo>
                  <a:cubicBezTo>
                    <a:pt x="31" y="23"/>
                    <a:pt x="30" y="24"/>
                    <a:pt x="29" y="25"/>
                  </a:cubicBezTo>
                  <a:cubicBezTo>
                    <a:pt x="24" y="27"/>
                    <a:pt x="19" y="26"/>
                    <a:pt x="16" y="21"/>
                  </a:cubicBezTo>
                  <a:cubicBezTo>
                    <a:pt x="15" y="20"/>
                    <a:pt x="14" y="18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</p:grpSp>
      <p:sp>
        <p:nvSpPr>
          <p:cNvPr id="45" name="PA_淘宝店chenying0907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29910" y="4177776"/>
            <a:ext cx="912495" cy="915035"/>
          </a:xfrm>
          <a:prstGeom prst="ellipse">
            <a:avLst/>
          </a:prstGeom>
          <a:gradFill>
            <a:gsLst>
              <a:gs pos="0">
                <a:srgbClr val="1B5FCC"/>
              </a:gs>
              <a:gs pos="100000">
                <a:srgbClr val="012EA3"/>
              </a:gs>
            </a:gsLst>
            <a:lin ang="2700000" scaled="0"/>
          </a:gradFill>
          <a:ln>
            <a:noFill/>
          </a:ln>
          <a:effectLst>
            <a:outerShdw blurRad="101600" dist="76200" dir="3480000" algn="tl" rotWithShape="0">
              <a:srgbClr val="012EA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Medium" panose="020B0600000000000000" charset="-122"/>
              <a:sym typeface="思源黑体 CN Normal" panose="020B0400000000000000" charset="-122"/>
            </a:endParaRPr>
          </a:p>
        </p:txBody>
      </p:sp>
      <p:grpSp>
        <p:nvGrpSpPr>
          <p:cNvPr id="46" name="PA_淘宝店chenying0907 68"/>
          <p:cNvGrpSpPr/>
          <p:nvPr>
            <p:custDataLst>
              <p:tags r:id="rId9"/>
            </p:custDataLst>
          </p:nvPr>
        </p:nvGrpSpPr>
        <p:grpSpPr>
          <a:xfrm>
            <a:off x="5885815" y="4473051"/>
            <a:ext cx="400685" cy="323215"/>
            <a:chOff x="4419562" y="3555335"/>
            <a:chExt cx="304874" cy="245827"/>
          </a:xfrm>
          <a:solidFill>
            <a:schemeClr val="bg1"/>
          </a:solidFill>
        </p:grpSpPr>
        <p:sp>
          <p:nvSpPr>
            <p:cNvPr id="47" name="淘宝店chenying0907 29"/>
            <p:cNvSpPr/>
            <p:nvPr/>
          </p:nvSpPr>
          <p:spPr bwMode="auto">
            <a:xfrm>
              <a:off x="4578627" y="3679454"/>
              <a:ext cx="67482" cy="121708"/>
            </a:xfrm>
            <a:custGeom>
              <a:avLst/>
              <a:gdLst>
                <a:gd name="T0" fmla="*/ 43 w 54"/>
                <a:gd name="T1" fmla="*/ 0 h 97"/>
                <a:gd name="T2" fmla="*/ 11 w 54"/>
                <a:gd name="T3" fmla="*/ 0 h 97"/>
                <a:gd name="T4" fmla="*/ 0 w 54"/>
                <a:gd name="T5" fmla="*/ 11 h 97"/>
                <a:gd name="T6" fmla="*/ 0 w 54"/>
                <a:gd name="T7" fmla="*/ 86 h 97"/>
                <a:gd name="T8" fmla="*/ 11 w 54"/>
                <a:gd name="T9" fmla="*/ 97 h 97"/>
                <a:gd name="T10" fmla="*/ 43 w 54"/>
                <a:gd name="T11" fmla="*/ 97 h 97"/>
                <a:gd name="T12" fmla="*/ 54 w 54"/>
                <a:gd name="T13" fmla="*/ 86 h 97"/>
                <a:gd name="T14" fmla="*/ 54 w 54"/>
                <a:gd name="T15" fmla="*/ 11 h 97"/>
                <a:gd name="T16" fmla="*/ 43 w 54"/>
                <a:gd name="T1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7">
                  <a:moveTo>
                    <a:pt x="4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5" y="97"/>
                    <a:pt x="11" y="97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9" y="97"/>
                    <a:pt x="54" y="92"/>
                    <a:pt x="54" y="8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5"/>
                    <a:pt x="49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49" name="淘宝店chenying0907 30"/>
            <p:cNvSpPr/>
            <p:nvPr/>
          </p:nvSpPr>
          <p:spPr bwMode="auto">
            <a:xfrm>
              <a:off x="4658159" y="3555335"/>
              <a:ext cx="66277" cy="245827"/>
            </a:xfrm>
            <a:custGeom>
              <a:avLst/>
              <a:gdLst>
                <a:gd name="T0" fmla="*/ 11 w 53"/>
                <a:gd name="T1" fmla="*/ 197 h 197"/>
                <a:gd name="T2" fmla="*/ 42 w 53"/>
                <a:gd name="T3" fmla="*/ 197 h 197"/>
                <a:gd name="T4" fmla="*/ 53 w 53"/>
                <a:gd name="T5" fmla="*/ 186 h 197"/>
                <a:gd name="T6" fmla="*/ 53 w 53"/>
                <a:gd name="T7" fmla="*/ 11 h 197"/>
                <a:gd name="T8" fmla="*/ 42 w 53"/>
                <a:gd name="T9" fmla="*/ 0 h 197"/>
                <a:gd name="T10" fmla="*/ 11 w 53"/>
                <a:gd name="T11" fmla="*/ 0 h 197"/>
                <a:gd name="T12" fmla="*/ 0 w 53"/>
                <a:gd name="T13" fmla="*/ 11 h 197"/>
                <a:gd name="T14" fmla="*/ 0 w 53"/>
                <a:gd name="T15" fmla="*/ 111 h 197"/>
                <a:gd name="T16" fmla="*/ 0 w 53"/>
                <a:gd name="T17" fmla="*/ 186 h 197"/>
                <a:gd name="T18" fmla="*/ 11 w 53"/>
                <a:gd name="T1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97">
                  <a:moveTo>
                    <a:pt x="11" y="197"/>
                  </a:moveTo>
                  <a:cubicBezTo>
                    <a:pt x="42" y="197"/>
                    <a:pt x="42" y="197"/>
                    <a:pt x="42" y="197"/>
                  </a:cubicBezTo>
                  <a:cubicBezTo>
                    <a:pt x="48" y="197"/>
                    <a:pt x="53" y="192"/>
                    <a:pt x="53" y="186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5"/>
                    <a:pt x="48" y="0"/>
                    <a:pt x="4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92"/>
                    <a:pt x="5" y="197"/>
                    <a:pt x="11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50" name="淘宝店chenying0907 31"/>
            <p:cNvSpPr/>
            <p:nvPr/>
          </p:nvSpPr>
          <p:spPr bwMode="auto">
            <a:xfrm>
              <a:off x="4497890" y="3625227"/>
              <a:ext cx="67482" cy="175935"/>
            </a:xfrm>
            <a:custGeom>
              <a:avLst/>
              <a:gdLst>
                <a:gd name="T0" fmla="*/ 43 w 54"/>
                <a:gd name="T1" fmla="*/ 0 h 141"/>
                <a:gd name="T2" fmla="*/ 11 w 54"/>
                <a:gd name="T3" fmla="*/ 0 h 141"/>
                <a:gd name="T4" fmla="*/ 0 w 54"/>
                <a:gd name="T5" fmla="*/ 10 h 141"/>
                <a:gd name="T6" fmla="*/ 0 w 54"/>
                <a:gd name="T7" fmla="*/ 100 h 141"/>
                <a:gd name="T8" fmla="*/ 0 w 54"/>
                <a:gd name="T9" fmla="*/ 130 h 141"/>
                <a:gd name="T10" fmla="*/ 11 w 54"/>
                <a:gd name="T11" fmla="*/ 141 h 141"/>
                <a:gd name="T12" fmla="*/ 43 w 54"/>
                <a:gd name="T13" fmla="*/ 141 h 141"/>
                <a:gd name="T14" fmla="*/ 54 w 54"/>
                <a:gd name="T15" fmla="*/ 130 h 141"/>
                <a:gd name="T16" fmla="*/ 54 w 54"/>
                <a:gd name="T17" fmla="*/ 55 h 141"/>
                <a:gd name="T18" fmla="*/ 54 w 54"/>
                <a:gd name="T19" fmla="*/ 10 h 141"/>
                <a:gd name="T20" fmla="*/ 43 w 54"/>
                <a:gd name="T2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41">
                  <a:moveTo>
                    <a:pt x="4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6"/>
                    <a:pt x="5" y="141"/>
                    <a:pt x="11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9" y="141"/>
                    <a:pt x="54" y="136"/>
                    <a:pt x="54" y="130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4"/>
                    <a:pt x="49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51" name="淘宝店chenying0907 32"/>
            <p:cNvSpPr/>
            <p:nvPr/>
          </p:nvSpPr>
          <p:spPr bwMode="auto">
            <a:xfrm>
              <a:off x="4419562" y="3736090"/>
              <a:ext cx="66277" cy="65072"/>
            </a:xfrm>
            <a:custGeom>
              <a:avLst/>
              <a:gdLst>
                <a:gd name="T0" fmla="*/ 42 w 53"/>
                <a:gd name="T1" fmla="*/ 0 h 52"/>
                <a:gd name="T2" fmla="*/ 11 w 53"/>
                <a:gd name="T3" fmla="*/ 0 h 52"/>
                <a:gd name="T4" fmla="*/ 0 w 53"/>
                <a:gd name="T5" fmla="*/ 11 h 52"/>
                <a:gd name="T6" fmla="*/ 0 w 53"/>
                <a:gd name="T7" fmla="*/ 41 h 52"/>
                <a:gd name="T8" fmla="*/ 11 w 53"/>
                <a:gd name="T9" fmla="*/ 52 h 52"/>
                <a:gd name="T10" fmla="*/ 42 w 53"/>
                <a:gd name="T11" fmla="*/ 52 h 52"/>
                <a:gd name="T12" fmla="*/ 53 w 53"/>
                <a:gd name="T13" fmla="*/ 41 h 52"/>
                <a:gd name="T14" fmla="*/ 53 w 53"/>
                <a:gd name="T15" fmla="*/ 11 h 52"/>
                <a:gd name="T16" fmla="*/ 42 w 53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2">
                  <a:moveTo>
                    <a:pt x="4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7"/>
                    <a:pt x="5" y="52"/>
                    <a:pt x="1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8" y="52"/>
                    <a:pt x="53" y="47"/>
                    <a:pt x="53" y="4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5"/>
                    <a:pt x="48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</p:grpSp>
      <p:sp>
        <p:nvSpPr>
          <p:cNvPr id="52" name="PA_淘宝店chenying0907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473950" y="2108311"/>
            <a:ext cx="912495" cy="915035"/>
          </a:xfrm>
          <a:prstGeom prst="ellipse">
            <a:avLst/>
          </a:prstGeom>
          <a:gradFill>
            <a:gsLst>
              <a:gs pos="0">
                <a:srgbClr val="1B5FCC"/>
              </a:gs>
              <a:gs pos="100000">
                <a:srgbClr val="012EA3"/>
              </a:gs>
            </a:gsLst>
            <a:lin ang="2700000" scaled="0"/>
          </a:gradFill>
          <a:ln>
            <a:noFill/>
          </a:ln>
          <a:effectLst>
            <a:outerShdw blurRad="101600" dist="76200" dir="3480000" algn="tl" rotWithShape="0">
              <a:srgbClr val="012EA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Medium" panose="020B0600000000000000" charset="-122"/>
              <a:sym typeface="思源黑体 CN Normal" panose="020B0400000000000000" charset="-122"/>
            </a:endParaRPr>
          </a:p>
        </p:txBody>
      </p:sp>
      <p:grpSp>
        <p:nvGrpSpPr>
          <p:cNvPr id="53" name="PA_淘宝店chenying0907 76"/>
          <p:cNvGrpSpPr/>
          <p:nvPr>
            <p:custDataLst>
              <p:tags r:id="rId11"/>
            </p:custDataLst>
          </p:nvPr>
        </p:nvGrpSpPr>
        <p:grpSpPr>
          <a:xfrm>
            <a:off x="7719695" y="2389616"/>
            <a:ext cx="421005" cy="354965"/>
            <a:chOff x="5816199" y="1969508"/>
            <a:chExt cx="320539" cy="269927"/>
          </a:xfrm>
          <a:solidFill>
            <a:schemeClr val="bg1"/>
          </a:solidFill>
        </p:grpSpPr>
        <p:sp>
          <p:nvSpPr>
            <p:cNvPr id="54" name="淘宝店chenying0907 34"/>
            <p:cNvSpPr>
              <a:spLocks noEditPoints="1"/>
            </p:cNvSpPr>
            <p:nvPr/>
          </p:nvSpPr>
          <p:spPr bwMode="auto">
            <a:xfrm>
              <a:off x="5842710" y="1969508"/>
              <a:ext cx="268723" cy="196420"/>
            </a:xfrm>
            <a:custGeom>
              <a:avLst/>
              <a:gdLst>
                <a:gd name="T0" fmla="*/ 13 w 215"/>
                <a:gd name="T1" fmla="*/ 157 h 157"/>
                <a:gd name="T2" fmla="*/ 202 w 215"/>
                <a:gd name="T3" fmla="*/ 157 h 157"/>
                <a:gd name="T4" fmla="*/ 215 w 215"/>
                <a:gd name="T5" fmla="*/ 144 h 157"/>
                <a:gd name="T6" fmla="*/ 215 w 215"/>
                <a:gd name="T7" fmla="*/ 14 h 157"/>
                <a:gd name="T8" fmla="*/ 202 w 215"/>
                <a:gd name="T9" fmla="*/ 0 h 157"/>
                <a:gd name="T10" fmla="*/ 13 w 215"/>
                <a:gd name="T11" fmla="*/ 0 h 157"/>
                <a:gd name="T12" fmla="*/ 0 w 215"/>
                <a:gd name="T13" fmla="*/ 14 h 157"/>
                <a:gd name="T14" fmla="*/ 0 w 215"/>
                <a:gd name="T15" fmla="*/ 144 h 157"/>
                <a:gd name="T16" fmla="*/ 13 w 215"/>
                <a:gd name="T17" fmla="*/ 157 h 157"/>
                <a:gd name="T18" fmla="*/ 15 w 215"/>
                <a:gd name="T19" fmla="*/ 24 h 157"/>
                <a:gd name="T20" fmla="*/ 24 w 215"/>
                <a:gd name="T21" fmla="*/ 15 h 157"/>
                <a:gd name="T22" fmla="*/ 191 w 215"/>
                <a:gd name="T23" fmla="*/ 15 h 157"/>
                <a:gd name="T24" fmla="*/ 200 w 215"/>
                <a:gd name="T25" fmla="*/ 24 h 157"/>
                <a:gd name="T26" fmla="*/ 200 w 215"/>
                <a:gd name="T27" fmla="*/ 134 h 157"/>
                <a:gd name="T28" fmla="*/ 191 w 215"/>
                <a:gd name="T29" fmla="*/ 143 h 157"/>
                <a:gd name="T30" fmla="*/ 24 w 215"/>
                <a:gd name="T31" fmla="*/ 143 h 157"/>
                <a:gd name="T32" fmla="*/ 15 w 215"/>
                <a:gd name="T33" fmla="*/ 134 h 157"/>
                <a:gd name="T34" fmla="*/ 15 w 215"/>
                <a:gd name="T35" fmla="*/ 2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57">
                  <a:moveTo>
                    <a:pt x="13" y="157"/>
                  </a:moveTo>
                  <a:cubicBezTo>
                    <a:pt x="202" y="157"/>
                    <a:pt x="202" y="157"/>
                    <a:pt x="202" y="157"/>
                  </a:cubicBezTo>
                  <a:cubicBezTo>
                    <a:pt x="209" y="157"/>
                    <a:pt x="215" y="151"/>
                    <a:pt x="215" y="144"/>
                  </a:cubicBezTo>
                  <a:cubicBezTo>
                    <a:pt x="215" y="14"/>
                    <a:pt x="215" y="14"/>
                    <a:pt x="215" y="14"/>
                  </a:cubicBezTo>
                  <a:cubicBezTo>
                    <a:pt x="215" y="6"/>
                    <a:pt x="209" y="0"/>
                    <a:pt x="20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51"/>
                    <a:pt x="6" y="157"/>
                    <a:pt x="13" y="157"/>
                  </a:cubicBezTo>
                  <a:close/>
                  <a:moveTo>
                    <a:pt x="15" y="24"/>
                  </a:moveTo>
                  <a:cubicBezTo>
                    <a:pt x="15" y="19"/>
                    <a:pt x="19" y="15"/>
                    <a:pt x="24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96" y="15"/>
                    <a:pt x="200" y="19"/>
                    <a:pt x="200" y="24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0" y="139"/>
                    <a:pt x="196" y="143"/>
                    <a:pt x="191" y="143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19" y="143"/>
                    <a:pt x="15" y="139"/>
                    <a:pt x="15" y="134"/>
                  </a:cubicBez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55" name="淘宝店chenying0907 35"/>
            <p:cNvSpPr/>
            <p:nvPr/>
          </p:nvSpPr>
          <p:spPr bwMode="auto">
            <a:xfrm>
              <a:off x="5816199" y="2177979"/>
              <a:ext cx="320539" cy="61456"/>
            </a:xfrm>
            <a:custGeom>
              <a:avLst/>
              <a:gdLst>
                <a:gd name="T0" fmla="*/ 252 w 257"/>
                <a:gd name="T1" fmla="*/ 19 h 49"/>
                <a:gd name="T2" fmla="*/ 244 w 257"/>
                <a:gd name="T3" fmla="*/ 7 h 49"/>
                <a:gd name="T4" fmla="*/ 233 w 257"/>
                <a:gd name="T5" fmla="*/ 0 h 49"/>
                <a:gd name="T6" fmla="*/ 231 w 257"/>
                <a:gd name="T7" fmla="*/ 0 h 49"/>
                <a:gd name="T8" fmla="*/ 26 w 257"/>
                <a:gd name="T9" fmla="*/ 0 h 49"/>
                <a:gd name="T10" fmla="*/ 24 w 257"/>
                <a:gd name="T11" fmla="*/ 0 h 49"/>
                <a:gd name="T12" fmla="*/ 13 w 257"/>
                <a:gd name="T13" fmla="*/ 7 h 49"/>
                <a:gd name="T14" fmla="*/ 5 w 257"/>
                <a:gd name="T15" fmla="*/ 19 h 49"/>
                <a:gd name="T16" fmla="*/ 3 w 257"/>
                <a:gd name="T17" fmla="*/ 39 h 49"/>
                <a:gd name="T18" fmla="*/ 16 w 257"/>
                <a:gd name="T19" fmla="*/ 49 h 49"/>
                <a:gd name="T20" fmla="*/ 241 w 257"/>
                <a:gd name="T21" fmla="*/ 49 h 49"/>
                <a:gd name="T22" fmla="*/ 254 w 257"/>
                <a:gd name="T23" fmla="*/ 39 h 49"/>
                <a:gd name="T24" fmla="*/ 252 w 257"/>
                <a:gd name="T25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7" h="49">
                  <a:moveTo>
                    <a:pt x="252" y="19"/>
                  </a:moveTo>
                  <a:cubicBezTo>
                    <a:pt x="244" y="7"/>
                    <a:pt x="244" y="7"/>
                    <a:pt x="244" y="7"/>
                  </a:cubicBezTo>
                  <a:cubicBezTo>
                    <a:pt x="241" y="3"/>
                    <a:pt x="237" y="0"/>
                    <a:pt x="233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3"/>
                    <a:pt x="13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5"/>
                    <a:pt x="0" y="33"/>
                    <a:pt x="3" y="39"/>
                  </a:cubicBezTo>
                  <a:cubicBezTo>
                    <a:pt x="6" y="45"/>
                    <a:pt x="11" y="49"/>
                    <a:pt x="16" y="49"/>
                  </a:cubicBezTo>
                  <a:cubicBezTo>
                    <a:pt x="241" y="49"/>
                    <a:pt x="241" y="49"/>
                    <a:pt x="241" y="49"/>
                  </a:cubicBezTo>
                  <a:cubicBezTo>
                    <a:pt x="246" y="49"/>
                    <a:pt x="251" y="45"/>
                    <a:pt x="254" y="39"/>
                  </a:cubicBezTo>
                  <a:cubicBezTo>
                    <a:pt x="257" y="33"/>
                    <a:pt x="256" y="25"/>
                    <a:pt x="25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</p:grpSp>
      <p:sp>
        <p:nvSpPr>
          <p:cNvPr id="56" name="PA_淘宝店chenying0907 1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93570" y="4177776"/>
            <a:ext cx="912495" cy="915035"/>
          </a:xfrm>
          <a:prstGeom prst="ellipse">
            <a:avLst/>
          </a:prstGeom>
          <a:solidFill>
            <a:srgbClr val="00D3B3"/>
          </a:solidFill>
          <a:ln>
            <a:noFill/>
          </a:ln>
          <a:effectLst>
            <a:outerShdw blurRad="101600" dist="76200" dir="3480000" algn="tl" rotWithShape="0">
              <a:srgbClr val="012EA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Medium" panose="020B0600000000000000" charset="-122"/>
              <a:sym typeface="思源黑体 CN Normal" panose="020B0400000000000000" charset="-122"/>
            </a:endParaRPr>
          </a:p>
        </p:txBody>
      </p:sp>
      <p:grpSp>
        <p:nvGrpSpPr>
          <p:cNvPr id="57" name="PA_淘宝店chenying0907 82"/>
          <p:cNvGrpSpPr/>
          <p:nvPr>
            <p:custDataLst>
              <p:tags r:id="rId13"/>
            </p:custDataLst>
          </p:nvPr>
        </p:nvGrpSpPr>
        <p:grpSpPr>
          <a:xfrm>
            <a:off x="2112645" y="4431776"/>
            <a:ext cx="469900" cy="413385"/>
            <a:chOff x="1582909" y="3524004"/>
            <a:chExt cx="357896" cy="314514"/>
          </a:xfrm>
          <a:solidFill>
            <a:schemeClr val="bg1"/>
          </a:solidFill>
        </p:grpSpPr>
        <p:sp>
          <p:nvSpPr>
            <p:cNvPr id="58" name="淘宝店chenying0907 37"/>
            <p:cNvSpPr>
              <a:spLocks noEditPoints="1"/>
            </p:cNvSpPr>
            <p:nvPr/>
          </p:nvSpPr>
          <p:spPr bwMode="auto">
            <a:xfrm>
              <a:off x="1582909" y="3585461"/>
              <a:ext cx="256673" cy="253057"/>
            </a:xfrm>
            <a:custGeom>
              <a:avLst/>
              <a:gdLst>
                <a:gd name="T0" fmla="*/ 176 w 205"/>
                <a:gd name="T1" fmla="*/ 154 h 203"/>
                <a:gd name="T2" fmla="*/ 172 w 205"/>
                <a:gd name="T3" fmla="*/ 149 h 203"/>
                <a:gd name="T4" fmla="*/ 167 w 205"/>
                <a:gd name="T5" fmla="*/ 123 h 203"/>
                <a:gd name="T6" fmla="*/ 167 w 205"/>
                <a:gd name="T7" fmla="*/ 123 h 203"/>
                <a:gd name="T8" fmla="*/ 186 w 205"/>
                <a:gd name="T9" fmla="*/ 105 h 203"/>
                <a:gd name="T10" fmla="*/ 193 w 205"/>
                <a:gd name="T11" fmla="*/ 104 h 203"/>
                <a:gd name="T12" fmla="*/ 204 w 205"/>
                <a:gd name="T13" fmla="*/ 88 h 203"/>
                <a:gd name="T14" fmla="*/ 202 w 205"/>
                <a:gd name="T15" fmla="*/ 74 h 203"/>
                <a:gd name="T16" fmla="*/ 185 w 205"/>
                <a:gd name="T17" fmla="*/ 64 h 203"/>
                <a:gd name="T18" fmla="*/ 178 w 205"/>
                <a:gd name="T19" fmla="*/ 65 h 203"/>
                <a:gd name="T20" fmla="*/ 153 w 205"/>
                <a:gd name="T21" fmla="*/ 57 h 203"/>
                <a:gd name="T22" fmla="*/ 153 w 205"/>
                <a:gd name="T23" fmla="*/ 57 h 203"/>
                <a:gd name="T24" fmla="*/ 148 w 205"/>
                <a:gd name="T25" fmla="*/ 31 h 203"/>
                <a:gd name="T26" fmla="*/ 150 w 205"/>
                <a:gd name="T27" fmla="*/ 25 h 203"/>
                <a:gd name="T28" fmla="*/ 142 w 205"/>
                <a:gd name="T29" fmla="*/ 7 h 203"/>
                <a:gd name="T30" fmla="*/ 135 w 205"/>
                <a:gd name="T31" fmla="*/ 4 h 203"/>
                <a:gd name="T32" fmla="*/ 129 w 205"/>
                <a:gd name="T33" fmla="*/ 2 h 203"/>
                <a:gd name="T34" fmla="*/ 111 w 205"/>
                <a:gd name="T35" fmla="*/ 12 h 203"/>
                <a:gd name="T36" fmla="*/ 109 w 205"/>
                <a:gd name="T37" fmla="*/ 18 h 203"/>
                <a:gd name="T38" fmla="*/ 89 w 205"/>
                <a:gd name="T39" fmla="*/ 35 h 203"/>
                <a:gd name="T40" fmla="*/ 89 w 205"/>
                <a:gd name="T41" fmla="*/ 35 h 203"/>
                <a:gd name="T42" fmla="*/ 64 w 205"/>
                <a:gd name="T43" fmla="*/ 27 h 203"/>
                <a:gd name="T44" fmla="*/ 60 w 205"/>
                <a:gd name="T45" fmla="*/ 22 h 203"/>
                <a:gd name="T46" fmla="*/ 40 w 205"/>
                <a:gd name="T47" fmla="*/ 20 h 203"/>
                <a:gd name="T48" fmla="*/ 30 w 205"/>
                <a:gd name="T49" fmla="*/ 29 h 203"/>
                <a:gd name="T50" fmla="*/ 29 w 205"/>
                <a:gd name="T51" fmla="*/ 49 h 203"/>
                <a:gd name="T52" fmla="*/ 34 w 205"/>
                <a:gd name="T53" fmla="*/ 54 h 203"/>
                <a:gd name="T54" fmla="*/ 39 w 205"/>
                <a:gd name="T55" fmla="*/ 80 h 203"/>
                <a:gd name="T56" fmla="*/ 19 w 205"/>
                <a:gd name="T57" fmla="*/ 98 h 203"/>
                <a:gd name="T58" fmla="*/ 13 w 205"/>
                <a:gd name="T59" fmla="*/ 99 h 203"/>
                <a:gd name="T60" fmla="*/ 1 w 205"/>
                <a:gd name="T61" fmla="*/ 115 h 203"/>
                <a:gd name="T62" fmla="*/ 4 w 205"/>
                <a:gd name="T63" fmla="*/ 128 h 203"/>
                <a:gd name="T64" fmla="*/ 21 w 205"/>
                <a:gd name="T65" fmla="*/ 139 h 203"/>
                <a:gd name="T66" fmla="*/ 27 w 205"/>
                <a:gd name="T67" fmla="*/ 137 h 203"/>
                <a:gd name="T68" fmla="*/ 52 w 205"/>
                <a:gd name="T69" fmla="*/ 146 h 203"/>
                <a:gd name="T70" fmla="*/ 52 w 205"/>
                <a:gd name="T71" fmla="*/ 146 h 203"/>
                <a:gd name="T72" fmla="*/ 57 w 205"/>
                <a:gd name="T73" fmla="*/ 172 h 203"/>
                <a:gd name="T74" fmla="*/ 55 w 205"/>
                <a:gd name="T75" fmla="*/ 178 h 203"/>
                <a:gd name="T76" fmla="*/ 64 w 205"/>
                <a:gd name="T77" fmla="*/ 196 h 203"/>
                <a:gd name="T78" fmla="*/ 70 w 205"/>
                <a:gd name="T79" fmla="*/ 199 h 203"/>
                <a:gd name="T80" fmla="*/ 77 w 205"/>
                <a:gd name="T81" fmla="*/ 201 h 203"/>
                <a:gd name="T82" fmla="*/ 94 w 205"/>
                <a:gd name="T83" fmla="*/ 191 h 203"/>
                <a:gd name="T84" fmla="*/ 96 w 205"/>
                <a:gd name="T85" fmla="*/ 185 h 203"/>
                <a:gd name="T86" fmla="*/ 116 w 205"/>
                <a:gd name="T87" fmla="*/ 167 h 203"/>
                <a:gd name="T88" fmla="*/ 116 w 205"/>
                <a:gd name="T89" fmla="*/ 167 h 203"/>
                <a:gd name="T90" fmla="*/ 141 w 205"/>
                <a:gd name="T91" fmla="*/ 176 h 203"/>
                <a:gd name="T92" fmla="*/ 146 w 205"/>
                <a:gd name="T93" fmla="*/ 181 h 203"/>
                <a:gd name="T94" fmla="*/ 165 w 205"/>
                <a:gd name="T95" fmla="*/ 183 h 203"/>
                <a:gd name="T96" fmla="*/ 176 w 205"/>
                <a:gd name="T97" fmla="*/ 174 h 203"/>
                <a:gd name="T98" fmla="*/ 176 w 205"/>
                <a:gd name="T99" fmla="*/ 154 h 203"/>
                <a:gd name="T100" fmla="*/ 92 w 205"/>
                <a:gd name="T101" fmla="*/ 134 h 203"/>
                <a:gd name="T102" fmla="*/ 70 w 205"/>
                <a:gd name="T103" fmla="*/ 90 h 203"/>
                <a:gd name="T104" fmla="*/ 114 w 205"/>
                <a:gd name="T105" fmla="*/ 69 h 203"/>
                <a:gd name="T106" fmla="*/ 135 w 205"/>
                <a:gd name="T107" fmla="*/ 112 h 203"/>
                <a:gd name="T108" fmla="*/ 92 w 205"/>
                <a:gd name="T109" fmla="*/ 13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5" h="203">
                  <a:moveTo>
                    <a:pt x="176" y="154"/>
                  </a:moveTo>
                  <a:cubicBezTo>
                    <a:pt x="172" y="149"/>
                    <a:pt x="172" y="149"/>
                    <a:pt x="172" y="149"/>
                  </a:cubicBezTo>
                  <a:cubicBezTo>
                    <a:pt x="165" y="142"/>
                    <a:pt x="163" y="132"/>
                    <a:pt x="167" y="123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70" y="114"/>
                    <a:pt x="177" y="107"/>
                    <a:pt x="186" y="105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200" y="102"/>
                    <a:pt x="205" y="95"/>
                    <a:pt x="204" y="88"/>
                  </a:cubicBezTo>
                  <a:cubicBezTo>
                    <a:pt x="204" y="83"/>
                    <a:pt x="203" y="79"/>
                    <a:pt x="202" y="74"/>
                  </a:cubicBezTo>
                  <a:cubicBezTo>
                    <a:pt x="200" y="67"/>
                    <a:pt x="192" y="63"/>
                    <a:pt x="185" y="64"/>
                  </a:cubicBezTo>
                  <a:cubicBezTo>
                    <a:pt x="178" y="65"/>
                    <a:pt x="178" y="65"/>
                    <a:pt x="178" y="65"/>
                  </a:cubicBezTo>
                  <a:cubicBezTo>
                    <a:pt x="169" y="67"/>
                    <a:pt x="159" y="64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47" y="50"/>
                    <a:pt x="145" y="40"/>
                    <a:pt x="148" y="31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2" y="17"/>
                    <a:pt x="149" y="9"/>
                    <a:pt x="142" y="7"/>
                  </a:cubicBezTo>
                  <a:cubicBezTo>
                    <a:pt x="140" y="6"/>
                    <a:pt x="138" y="5"/>
                    <a:pt x="135" y="4"/>
                  </a:cubicBezTo>
                  <a:cubicBezTo>
                    <a:pt x="133" y="3"/>
                    <a:pt x="131" y="3"/>
                    <a:pt x="129" y="2"/>
                  </a:cubicBezTo>
                  <a:cubicBezTo>
                    <a:pt x="121" y="0"/>
                    <a:pt x="114" y="4"/>
                    <a:pt x="111" y="1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6" y="27"/>
                    <a:pt x="99" y="34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0" y="37"/>
                    <a:pt x="70" y="34"/>
                    <a:pt x="64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5" y="16"/>
                    <a:pt x="46" y="16"/>
                    <a:pt x="40" y="20"/>
                  </a:cubicBezTo>
                  <a:cubicBezTo>
                    <a:pt x="37" y="23"/>
                    <a:pt x="33" y="26"/>
                    <a:pt x="30" y="29"/>
                  </a:cubicBezTo>
                  <a:cubicBezTo>
                    <a:pt x="25" y="35"/>
                    <a:pt x="24" y="43"/>
                    <a:pt x="29" y="49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40" y="61"/>
                    <a:pt x="42" y="71"/>
                    <a:pt x="39" y="80"/>
                  </a:cubicBezTo>
                  <a:cubicBezTo>
                    <a:pt x="36" y="89"/>
                    <a:pt x="28" y="96"/>
                    <a:pt x="19" y="98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5" y="100"/>
                    <a:pt x="0" y="107"/>
                    <a:pt x="1" y="115"/>
                  </a:cubicBezTo>
                  <a:cubicBezTo>
                    <a:pt x="2" y="119"/>
                    <a:pt x="3" y="124"/>
                    <a:pt x="4" y="128"/>
                  </a:cubicBezTo>
                  <a:cubicBezTo>
                    <a:pt x="6" y="136"/>
                    <a:pt x="13" y="140"/>
                    <a:pt x="21" y="139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36" y="136"/>
                    <a:pt x="46" y="139"/>
                    <a:pt x="52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8" y="153"/>
                    <a:pt x="61" y="163"/>
                    <a:pt x="57" y="172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3" y="185"/>
                    <a:pt x="57" y="193"/>
                    <a:pt x="64" y="196"/>
                  </a:cubicBezTo>
                  <a:cubicBezTo>
                    <a:pt x="66" y="197"/>
                    <a:pt x="68" y="198"/>
                    <a:pt x="70" y="199"/>
                  </a:cubicBezTo>
                  <a:cubicBezTo>
                    <a:pt x="72" y="199"/>
                    <a:pt x="74" y="200"/>
                    <a:pt x="77" y="201"/>
                  </a:cubicBezTo>
                  <a:cubicBezTo>
                    <a:pt x="84" y="203"/>
                    <a:pt x="92" y="198"/>
                    <a:pt x="94" y="191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9" y="176"/>
                    <a:pt x="107" y="169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25" y="166"/>
                    <a:pt x="135" y="169"/>
                    <a:pt x="141" y="176"/>
                  </a:cubicBezTo>
                  <a:cubicBezTo>
                    <a:pt x="146" y="181"/>
                    <a:pt x="146" y="181"/>
                    <a:pt x="146" y="181"/>
                  </a:cubicBezTo>
                  <a:cubicBezTo>
                    <a:pt x="151" y="186"/>
                    <a:pt x="159" y="187"/>
                    <a:pt x="165" y="183"/>
                  </a:cubicBezTo>
                  <a:cubicBezTo>
                    <a:pt x="169" y="180"/>
                    <a:pt x="172" y="177"/>
                    <a:pt x="176" y="174"/>
                  </a:cubicBezTo>
                  <a:cubicBezTo>
                    <a:pt x="181" y="168"/>
                    <a:pt x="181" y="160"/>
                    <a:pt x="176" y="154"/>
                  </a:cubicBezTo>
                  <a:close/>
                  <a:moveTo>
                    <a:pt x="92" y="134"/>
                  </a:moveTo>
                  <a:cubicBezTo>
                    <a:pt x="74" y="128"/>
                    <a:pt x="64" y="108"/>
                    <a:pt x="70" y="90"/>
                  </a:cubicBezTo>
                  <a:cubicBezTo>
                    <a:pt x="76" y="72"/>
                    <a:pt x="96" y="63"/>
                    <a:pt x="114" y="69"/>
                  </a:cubicBezTo>
                  <a:cubicBezTo>
                    <a:pt x="132" y="75"/>
                    <a:pt x="142" y="94"/>
                    <a:pt x="135" y="112"/>
                  </a:cubicBezTo>
                  <a:cubicBezTo>
                    <a:pt x="129" y="131"/>
                    <a:pt x="110" y="140"/>
                    <a:pt x="92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59" name="淘宝店chenying0907 38"/>
            <p:cNvSpPr>
              <a:spLocks noEditPoints="1"/>
            </p:cNvSpPr>
            <p:nvPr/>
          </p:nvSpPr>
          <p:spPr bwMode="auto">
            <a:xfrm>
              <a:off x="1790175" y="3524004"/>
              <a:ext cx="150630" cy="157859"/>
            </a:xfrm>
            <a:custGeom>
              <a:avLst/>
              <a:gdLst>
                <a:gd name="T0" fmla="*/ 113 w 120"/>
                <a:gd name="T1" fmla="*/ 81 h 127"/>
                <a:gd name="T2" fmla="*/ 110 w 120"/>
                <a:gd name="T3" fmla="*/ 79 h 127"/>
                <a:gd name="T4" fmla="*/ 102 w 120"/>
                <a:gd name="T5" fmla="*/ 65 h 127"/>
                <a:gd name="T6" fmla="*/ 102 w 120"/>
                <a:gd name="T7" fmla="*/ 65 h 127"/>
                <a:gd name="T8" fmla="*/ 111 w 120"/>
                <a:gd name="T9" fmla="*/ 51 h 127"/>
                <a:gd name="T10" fmla="*/ 114 w 120"/>
                <a:gd name="T11" fmla="*/ 49 h 127"/>
                <a:gd name="T12" fmla="*/ 118 w 120"/>
                <a:gd name="T13" fmla="*/ 37 h 127"/>
                <a:gd name="T14" fmla="*/ 114 w 120"/>
                <a:gd name="T15" fmla="*/ 30 h 127"/>
                <a:gd name="T16" fmla="*/ 102 w 120"/>
                <a:gd name="T17" fmla="*/ 27 h 127"/>
                <a:gd name="T18" fmla="*/ 99 w 120"/>
                <a:gd name="T19" fmla="*/ 29 h 127"/>
                <a:gd name="T20" fmla="*/ 82 w 120"/>
                <a:gd name="T21" fmla="*/ 28 h 127"/>
                <a:gd name="T22" fmla="*/ 82 w 120"/>
                <a:gd name="T23" fmla="*/ 28 h 127"/>
                <a:gd name="T24" fmla="*/ 75 w 120"/>
                <a:gd name="T25" fmla="*/ 13 h 127"/>
                <a:gd name="T26" fmla="*/ 75 w 120"/>
                <a:gd name="T27" fmla="*/ 9 h 127"/>
                <a:gd name="T28" fmla="*/ 67 w 120"/>
                <a:gd name="T29" fmla="*/ 0 h 127"/>
                <a:gd name="T30" fmla="*/ 63 w 120"/>
                <a:gd name="T31" fmla="*/ 0 h 127"/>
                <a:gd name="T32" fmla="*/ 58 w 120"/>
                <a:gd name="T33" fmla="*/ 0 h 127"/>
                <a:gd name="T34" fmla="*/ 50 w 120"/>
                <a:gd name="T35" fmla="*/ 8 h 127"/>
                <a:gd name="T36" fmla="*/ 49 w 120"/>
                <a:gd name="T37" fmla="*/ 12 h 127"/>
                <a:gd name="T38" fmla="*/ 41 w 120"/>
                <a:gd name="T39" fmla="*/ 26 h 127"/>
                <a:gd name="T40" fmla="*/ 41 w 120"/>
                <a:gd name="T41" fmla="*/ 26 h 127"/>
                <a:gd name="T42" fmla="*/ 24 w 120"/>
                <a:gd name="T43" fmla="*/ 26 h 127"/>
                <a:gd name="T44" fmla="*/ 21 w 120"/>
                <a:gd name="T45" fmla="*/ 24 h 127"/>
                <a:gd name="T46" fmla="*/ 9 w 120"/>
                <a:gd name="T47" fmla="*/ 26 h 127"/>
                <a:gd name="T48" fmla="*/ 4 w 120"/>
                <a:gd name="T49" fmla="*/ 33 h 127"/>
                <a:gd name="T50" fmla="*/ 7 w 120"/>
                <a:gd name="T51" fmla="*/ 45 h 127"/>
                <a:gd name="T52" fmla="*/ 11 w 120"/>
                <a:gd name="T53" fmla="*/ 47 h 127"/>
                <a:gd name="T54" fmla="*/ 19 w 120"/>
                <a:gd name="T55" fmla="*/ 62 h 127"/>
                <a:gd name="T56" fmla="*/ 10 w 120"/>
                <a:gd name="T57" fmla="*/ 76 h 127"/>
                <a:gd name="T58" fmla="*/ 6 w 120"/>
                <a:gd name="T59" fmla="*/ 77 h 127"/>
                <a:gd name="T60" fmla="*/ 2 w 120"/>
                <a:gd name="T61" fmla="*/ 89 h 127"/>
                <a:gd name="T62" fmla="*/ 6 w 120"/>
                <a:gd name="T63" fmla="*/ 97 h 127"/>
                <a:gd name="T64" fmla="*/ 18 w 120"/>
                <a:gd name="T65" fmla="*/ 100 h 127"/>
                <a:gd name="T66" fmla="*/ 22 w 120"/>
                <a:gd name="T67" fmla="*/ 98 h 127"/>
                <a:gd name="T68" fmla="*/ 38 w 120"/>
                <a:gd name="T69" fmla="*/ 98 h 127"/>
                <a:gd name="T70" fmla="*/ 38 w 120"/>
                <a:gd name="T71" fmla="*/ 98 h 127"/>
                <a:gd name="T72" fmla="*/ 46 w 120"/>
                <a:gd name="T73" fmla="*/ 113 h 127"/>
                <a:gd name="T74" fmla="*/ 46 w 120"/>
                <a:gd name="T75" fmla="*/ 117 h 127"/>
                <a:gd name="T76" fmla="*/ 54 w 120"/>
                <a:gd name="T77" fmla="*/ 126 h 127"/>
                <a:gd name="T78" fmla="*/ 58 w 120"/>
                <a:gd name="T79" fmla="*/ 127 h 127"/>
                <a:gd name="T80" fmla="*/ 62 w 120"/>
                <a:gd name="T81" fmla="*/ 127 h 127"/>
                <a:gd name="T82" fmla="*/ 71 w 120"/>
                <a:gd name="T83" fmla="*/ 118 h 127"/>
                <a:gd name="T84" fmla="*/ 71 w 120"/>
                <a:gd name="T85" fmla="*/ 114 h 127"/>
                <a:gd name="T86" fmla="*/ 80 w 120"/>
                <a:gd name="T87" fmla="*/ 100 h 127"/>
                <a:gd name="T88" fmla="*/ 80 w 120"/>
                <a:gd name="T89" fmla="*/ 100 h 127"/>
                <a:gd name="T90" fmla="*/ 96 w 120"/>
                <a:gd name="T91" fmla="*/ 101 h 127"/>
                <a:gd name="T92" fmla="*/ 100 w 120"/>
                <a:gd name="T93" fmla="*/ 103 h 127"/>
                <a:gd name="T94" fmla="*/ 112 w 120"/>
                <a:gd name="T95" fmla="*/ 100 h 127"/>
                <a:gd name="T96" fmla="*/ 116 w 120"/>
                <a:gd name="T97" fmla="*/ 93 h 127"/>
                <a:gd name="T98" fmla="*/ 113 w 120"/>
                <a:gd name="T99" fmla="*/ 81 h 127"/>
                <a:gd name="T100" fmla="*/ 60 w 120"/>
                <a:gd name="T101" fmla="*/ 81 h 127"/>
                <a:gd name="T102" fmla="*/ 42 w 120"/>
                <a:gd name="T103" fmla="*/ 63 h 127"/>
                <a:gd name="T104" fmla="*/ 61 w 120"/>
                <a:gd name="T105" fmla="*/ 45 h 127"/>
                <a:gd name="T106" fmla="*/ 78 w 120"/>
                <a:gd name="T107" fmla="*/ 64 h 127"/>
                <a:gd name="T108" fmla="*/ 60 w 120"/>
                <a:gd name="T109" fmla="*/ 8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0" h="127">
                  <a:moveTo>
                    <a:pt x="113" y="8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105" y="76"/>
                    <a:pt x="102" y="71"/>
                    <a:pt x="102" y="65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2" y="59"/>
                    <a:pt x="105" y="53"/>
                    <a:pt x="111" y="51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18" y="47"/>
                    <a:pt x="120" y="42"/>
                    <a:pt x="118" y="37"/>
                  </a:cubicBezTo>
                  <a:cubicBezTo>
                    <a:pt x="117" y="35"/>
                    <a:pt x="116" y="32"/>
                    <a:pt x="114" y="30"/>
                  </a:cubicBezTo>
                  <a:cubicBezTo>
                    <a:pt x="112" y="26"/>
                    <a:pt x="107" y="24"/>
                    <a:pt x="102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4" y="31"/>
                    <a:pt x="87" y="31"/>
                    <a:pt x="82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77" y="25"/>
                    <a:pt x="74" y="19"/>
                    <a:pt x="75" y="1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5"/>
                    <a:pt x="71" y="1"/>
                    <a:pt x="67" y="0"/>
                  </a:cubicBezTo>
                  <a:cubicBezTo>
                    <a:pt x="65" y="0"/>
                    <a:pt x="64" y="0"/>
                    <a:pt x="63" y="0"/>
                  </a:cubicBezTo>
                  <a:cubicBezTo>
                    <a:pt x="61" y="0"/>
                    <a:pt x="60" y="0"/>
                    <a:pt x="58" y="0"/>
                  </a:cubicBezTo>
                  <a:cubicBezTo>
                    <a:pt x="54" y="0"/>
                    <a:pt x="50" y="4"/>
                    <a:pt x="50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8"/>
                    <a:pt x="46" y="24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6" y="29"/>
                    <a:pt x="29" y="29"/>
                    <a:pt x="24" y="26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7" y="21"/>
                    <a:pt x="12" y="22"/>
                    <a:pt x="9" y="26"/>
                  </a:cubicBezTo>
                  <a:cubicBezTo>
                    <a:pt x="7" y="28"/>
                    <a:pt x="6" y="31"/>
                    <a:pt x="4" y="33"/>
                  </a:cubicBezTo>
                  <a:cubicBezTo>
                    <a:pt x="2" y="37"/>
                    <a:pt x="4" y="42"/>
                    <a:pt x="7" y="45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6" y="50"/>
                    <a:pt x="19" y="56"/>
                    <a:pt x="19" y="62"/>
                  </a:cubicBezTo>
                  <a:cubicBezTo>
                    <a:pt x="18" y="68"/>
                    <a:pt x="15" y="73"/>
                    <a:pt x="10" y="7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2" y="80"/>
                    <a:pt x="0" y="85"/>
                    <a:pt x="2" y="89"/>
                  </a:cubicBezTo>
                  <a:cubicBezTo>
                    <a:pt x="4" y="92"/>
                    <a:pt x="5" y="94"/>
                    <a:pt x="6" y="97"/>
                  </a:cubicBezTo>
                  <a:cubicBezTo>
                    <a:pt x="9" y="100"/>
                    <a:pt x="14" y="102"/>
                    <a:pt x="18" y="100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7" y="95"/>
                    <a:pt x="33" y="95"/>
                    <a:pt x="38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43" y="102"/>
                    <a:pt x="46" y="107"/>
                    <a:pt x="46" y="113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22"/>
                    <a:pt x="49" y="126"/>
                    <a:pt x="54" y="126"/>
                  </a:cubicBezTo>
                  <a:cubicBezTo>
                    <a:pt x="55" y="126"/>
                    <a:pt x="56" y="126"/>
                    <a:pt x="58" y="127"/>
                  </a:cubicBezTo>
                  <a:cubicBezTo>
                    <a:pt x="59" y="127"/>
                    <a:pt x="61" y="127"/>
                    <a:pt x="62" y="127"/>
                  </a:cubicBezTo>
                  <a:cubicBezTo>
                    <a:pt x="67" y="126"/>
                    <a:pt x="71" y="123"/>
                    <a:pt x="71" y="118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1" y="108"/>
                    <a:pt x="75" y="103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5" y="97"/>
                    <a:pt x="91" y="97"/>
                    <a:pt x="96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4" y="105"/>
                    <a:pt x="109" y="104"/>
                    <a:pt x="112" y="100"/>
                  </a:cubicBezTo>
                  <a:cubicBezTo>
                    <a:pt x="113" y="98"/>
                    <a:pt x="115" y="96"/>
                    <a:pt x="116" y="93"/>
                  </a:cubicBezTo>
                  <a:cubicBezTo>
                    <a:pt x="118" y="89"/>
                    <a:pt x="117" y="84"/>
                    <a:pt x="113" y="81"/>
                  </a:cubicBezTo>
                  <a:close/>
                  <a:moveTo>
                    <a:pt x="60" y="81"/>
                  </a:moveTo>
                  <a:cubicBezTo>
                    <a:pt x="50" y="81"/>
                    <a:pt x="42" y="72"/>
                    <a:pt x="42" y="63"/>
                  </a:cubicBezTo>
                  <a:cubicBezTo>
                    <a:pt x="43" y="53"/>
                    <a:pt x="51" y="45"/>
                    <a:pt x="61" y="45"/>
                  </a:cubicBezTo>
                  <a:cubicBezTo>
                    <a:pt x="71" y="46"/>
                    <a:pt x="79" y="54"/>
                    <a:pt x="78" y="64"/>
                  </a:cubicBezTo>
                  <a:cubicBezTo>
                    <a:pt x="78" y="74"/>
                    <a:pt x="69" y="81"/>
                    <a:pt x="6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</p:grpSp>
      <p:sp>
        <p:nvSpPr>
          <p:cNvPr id="60" name="PA_淘宝店chenying0907 1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281160" y="4177776"/>
            <a:ext cx="912495" cy="915035"/>
          </a:xfrm>
          <a:prstGeom prst="ellipse">
            <a:avLst/>
          </a:prstGeom>
          <a:gradFill>
            <a:gsLst>
              <a:gs pos="0">
                <a:srgbClr val="1B5FCC"/>
              </a:gs>
              <a:gs pos="100000">
                <a:srgbClr val="012EA3"/>
              </a:gs>
            </a:gsLst>
            <a:lin ang="2700000" scaled="0"/>
          </a:gradFill>
          <a:ln>
            <a:noFill/>
          </a:ln>
          <a:effectLst>
            <a:outerShdw blurRad="101600" dist="76200" dir="3480000" algn="tl" rotWithShape="0">
              <a:srgbClr val="012EA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Medium" panose="020B0600000000000000" charset="-122"/>
              <a:sym typeface="思源黑体 CN Normal" panose="020B0400000000000000" charset="-122"/>
            </a:endParaRPr>
          </a:p>
        </p:txBody>
      </p:sp>
      <p:grpSp>
        <p:nvGrpSpPr>
          <p:cNvPr id="61" name="PA_淘宝店chenying0907 88"/>
          <p:cNvGrpSpPr/>
          <p:nvPr>
            <p:custDataLst>
              <p:tags r:id="rId15"/>
            </p:custDataLst>
          </p:nvPr>
        </p:nvGrpSpPr>
        <p:grpSpPr>
          <a:xfrm>
            <a:off x="9495155" y="4415901"/>
            <a:ext cx="482600" cy="407035"/>
            <a:chOff x="7197170" y="3511953"/>
            <a:chExt cx="367536" cy="309694"/>
          </a:xfrm>
          <a:solidFill>
            <a:schemeClr val="bg1"/>
          </a:solidFill>
        </p:grpSpPr>
        <p:sp>
          <p:nvSpPr>
            <p:cNvPr id="62" name="淘宝店chenying0907 40"/>
            <p:cNvSpPr/>
            <p:nvPr/>
          </p:nvSpPr>
          <p:spPr bwMode="auto">
            <a:xfrm>
              <a:off x="7236936" y="3633662"/>
              <a:ext cx="289209" cy="93993"/>
            </a:xfrm>
            <a:custGeom>
              <a:avLst/>
              <a:gdLst>
                <a:gd name="T0" fmla="*/ 4 w 232"/>
                <a:gd name="T1" fmla="*/ 75 h 75"/>
                <a:gd name="T2" fmla="*/ 5 w 232"/>
                <a:gd name="T3" fmla="*/ 75 h 75"/>
                <a:gd name="T4" fmla="*/ 10 w 232"/>
                <a:gd name="T5" fmla="*/ 70 h 75"/>
                <a:gd name="T6" fmla="*/ 10 w 232"/>
                <a:gd name="T7" fmla="*/ 61 h 75"/>
                <a:gd name="T8" fmla="*/ 29 w 232"/>
                <a:gd name="T9" fmla="*/ 42 h 75"/>
                <a:gd name="T10" fmla="*/ 103 w 232"/>
                <a:gd name="T11" fmla="*/ 42 h 75"/>
                <a:gd name="T12" fmla="*/ 111 w 232"/>
                <a:gd name="T13" fmla="*/ 50 h 75"/>
                <a:gd name="T14" fmla="*/ 111 w 232"/>
                <a:gd name="T15" fmla="*/ 70 h 75"/>
                <a:gd name="T16" fmla="*/ 115 w 232"/>
                <a:gd name="T17" fmla="*/ 75 h 75"/>
                <a:gd name="T18" fmla="*/ 116 w 232"/>
                <a:gd name="T19" fmla="*/ 75 h 75"/>
                <a:gd name="T20" fmla="*/ 121 w 232"/>
                <a:gd name="T21" fmla="*/ 70 h 75"/>
                <a:gd name="T22" fmla="*/ 121 w 232"/>
                <a:gd name="T23" fmla="*/ 50 h 75"/>
                <a:gd name="T24" fmla="*/ 129 w 232"/>
                <a:gd name="T25" fmla="*/ 42 h 75"/>
                <a:gd name="T26" fmla="*/ 202 w 232"/>
                <a:gd name="T27" fmla="*/ 42 h 75"/>
                <a:gd name="T28" fmla="*/ 222 w 232"/>
                <a:gd name="T29" fmla="*/ 61 h 75"/>
                <a:gd name="T30" fmla="*/ 222 w 232"/>
                <a:gd name="T31" fmla="*/ 70 h 75"/>
                <a:gd name="T32" fmla="*/ 227 w 232"/>
                <a:gd name="T33" fmla="*/ 75 h 75"/>
                <a:gd name="T34" fmla="*/ 228 w 232"/>
                <a:gd name="T35" fmla="*/ 75 h 75"/>
                <a:gd name="T36" fmla="*/ 232 w 232"/>
                <a:gd name="T37" fmla="*/ 70 h 75"/>
                <a:gd name="T38" fmla="*/ 232 w 232"/>
                <a:gd name="T39" fmla="*/ 61 h 75"/>
                <a:gd name="T40" fmla="*/ 202 w 232"/>
                <a:gd name="T41" fmla="*/ 32 h 75"/>
                <a:gd name="T42" fmla="*/ 129 w 232"/>
                <a:gd name="T43" fmla="*/ 32 h 75"/>
                <a:gd name="T44" fmla="*/ 121 w 232"/>
                <a:gd name="T45" fmla="*/ 24 h 75"/>
                <a:gd name="T46" fmla="*/ 121 w 232"/>
                <a:gd name="T47" fmla="*/ 5 h 75"/>
                <a:gd name="T48" fmla="*/ 116 w 232"/>
                <a:gd name="T49" fmla="*/ 0 h 75"/>
                <a:gd name="T50" fmla="*/ 115 w 232"/>
                <a:gd name="T51" fmla="*/ 0 h 75"/>
                <a:gd name="T52" fmla="*/ 111 w 232"/>
                <a:gd name="T53" fmla="*/ 5 h 75"/>
                <a:gd name="T54" fmla="*/ 111 w 232"/>
                <a:gd name="T55" fmla="*/ 24 h 75"/>
                <a:gd name="T56" fmla="*/ 103 w 232"/>
                <a:gd name="T57" fmla="*/ 32 h 75"/>
                <a:gd name="T58" fmla="*/ 29 w 232"/>
                <a:gd name="T59" fmla="*/ 32 h 75"/>
                <a:gd name="T60" fmla="*/ 0 w 232"/>
                <a:gd name="T61" fmla="*/ 61 h 75"/>
                <a:gd name="T62" fmla="*/ 0 w 232"/>
                <a:gd name="T63" fmla="*/ 70 h 75"/>
                <a:gd name="T64" fmla="*/ 4 w 232"/>
                <a:gd name="T6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75">
                  <a:moveTo>
                    <a:pt x="4" y="75"/>
                  </a:moveTo>
                  <a:cubicBezTo>
                    <a:pt x="5" y="75"/>
                    <a:pt x="5" y="75"/>
                    <a:pt x="5" y="75"/>
                  </a:cubicBezTo>
                  <a:cubicBezTo>
                    <a:pt x="8" y="75"/>
                    <a:pt x="10" y="73"/>
                    <a:pt x="10" y="7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0"/>
                    <a:pt x="19" y="42"/>
                    <a:pt x="29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7" y="42"/>
                    <a:pt x="111" y="45"/>
                    <a:pt x="111" y="5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3"/>
                    <a:pt x="113" y="75"/>
                    <a:pt x="115" y="75"/>
                  </a:cubicBezTo>
                  <a:cubicBezTo>
                    <a:pt x="116" y="75"/>
                    <a:pt x="116" y="75"/>
                    <a:pt x="116" y="75"/>
                  </a:cubicBezTo>
                  <a:cubicBezTo>
                    <a:pt x="119" y="75"/>
                    <a:pt x="121" y="73"/>
                    <a:pt x="121" y="7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5"/>
                    <a:pt x="125" y="42"/>
                    <a:pt x="129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13" y="42"/>
                    <a:pt x="222" y="50"/>
                    <a:pt x="222" y="61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2" y="73"/>
                    <a:pt x="224" y="75"/>
                    <a:pt x="227" y="75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2" y="73"/>
                    <a:pt x="232" y="70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32" y="45"/>
                    <a:pt x="219" y="32"/>
                    <a:pt x="202" y="32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5" y="32"/>
                    <a:pt x="121" y="28"/>
                    <a:pt x="121" y="24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1" y="2"/>
                    <a:pt x="119" y="0"/>
                    <a:pt x="116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1" y="2"/>
                    <a:pt x="111" y="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8"/>
                    <a:pt x="107" y="32"/>
                    <a:pt x="103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3" y="32"/>
                    <a:pt x="0" y="45"/>
                    <a:pt x="0" y="6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3"/>
                    <a:pt x="2" y="75"/>
                    <a:pt x="4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63" name="淘宝店chenying0907 41"/>
            <p:cNvSpPr/>
            <p:nvPr/>
          </p:nvSpPr>
          <p:spPr bwMode="auto">
            <a:xfrm>
              <a:off x="7321288" y="3511953"/>
              <a:ext cx="120504" cy="109658"/>
            </a:xfrm>
            <a:custGeom>
              <a:avLst/>
              <a:gdLst>
                <a:gd name="T0" fmla="*/ 20 w 96"/>
                <a:gd name="T1" fmla="*/ 87 h 87"/>
                <a:gd name="T2" fmla="*/ 43 w 96"/>
                <a:gd name="T3" fmla="*/ 87 h 87"/>
                <a:gd name="T4" fmla="*/ 53 w 96"/>
                <a:gd name="T5" fmla="*/ 87 h 87"/>
                <a:gd name="T6" fmla="*/ 76 w 96"/>
                <a:gd name="T7" fmla="*/ 87 h 87"/>
                <a:gd name="T8" fmla="*/ 96 w 96"/>
                <a:gd name="T9" fmla="*/ 67 h 87"/>
                <a:gd name="T10" fmla="*/ 96 w 96"/>
                <a:gd name="T11" fmla="*/ 19 h 87"/>
                <a:gd name="T12" fmla="*/ 76 w 96"/>
                <a:gd name="T13" fmla="*/ 0 h 87"/>
                <a:gd name="T14" fmla="*/ 20 w 96"/>
                <a:gd name="T15" fmla="*/ 0 h 87"/>
                <a:gd name="T16" fmla="*/ 0 w 96"/>
                <a:gd name="T17" fmla="*/ 19 h 87"/>
                <a:gd name="T18" fmla="*/ 0 w 96"/>
                <a:gd name="T19" fmla="*/ 67 h 87"/>
                <a:gd name="T20" fmla="*/ 20 w 96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87">
                  <a:moveTo>
                    <a:pt x="20" y="87"/>
                  </a:moveTo>
                  <a:cubicBezTo>
                    <a:pt x="43" y="87"/>
                    <a:pt x="43" y="87"/>
                    <a:pt x="4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87" y="87"/>
                    <a:pt x="96" y="78"/>
                    <a:pt x="96" y="67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9"/>
                    <a:pt x="87" y="0"/>
                    <a:pt x="7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8"/>
                    <a:pt x="9" y="87"/>
                    <a:pt x="2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64" name="淘宝店chenying0907 42"/>
            <p:cNvSpPr/>
            <p:nvPr/>
          </p:nvSpPr>
          <p:spPr bwMode="auto">
            <a:xfrm>
              <a:off x="7197170" y="3740910"/>
              <a:ext cx="89173" cy="80737"/>
            </a:xfrm>
            <a:custGeom>
              <a:avLst/>
              <a:gdLst>
                <a:gd name="T0" fmla="*/ 57 w 71"/>
                <a:gd name="T1" fmla="*/ 0 h 64"/>
                <a:gd name="T2" fmla="*/ 15 w 71"/>
                <a:gd name="T3" fmla="*/ 0 h 64"/>
                <a:gd name="T4" fmla="*/ 0 w 71"/>
                <a:gd name="T5" fmla="*/ 14 h 64"/>
                <a:gd name="T6" fmla="*/ 0 w 71"/>
                <a:gd name="T7" fmla="*/ 50 h 64"/>
                <a:gd name="T8" fmla="*/ 15 w 71"/>
                <a:gd name="T9" fmla="*/ 64 h 64"/>
                <a:gd name="T10" fmla="*/ 57 w 71"/>
                <a:gd name="T11" fmla="*/ 64 h 64"/>
                <a:gd name="T12" fmla="*/ 71 w 71"/>
                <a:gd name="T13" fmla="*/ 50 h 64"/>
                <a:gd name="T14" fmla="*/ 71 w 71"/>
                <a:gd name="T15" fmla="*/ 14 h 64"/>
                <a:gd name="T16" fmla="*/ 57 w 71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4">
                  <a:moveTo>
                    <a:pt x="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8"/>
                    <a:pt x="7" y="64"/>
                    <a:pt x="15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65" y="64"/>
                    <a:pt x="71" y="58"/>
                    <a:pt x="71" y="5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6"/>
                    <a:pt x="65" y="0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65" name="淘宝店chenying0907 43"/>
            <p:cNvSpPr/>
            <p:nvPr/>
          </p:nvSpPr>
          <p:spPr bwMode="auto">
            <a:xfrm>
              <a:off x="7335748" y="3740910"/>
              <a:ext cx="89173" cy="80737"/>
            </a:xfrm>
            <a:custGeom>
              <a:avLst/>
              <a:gdLst>
                <a:gd name="T0" fmla="*/ 57 w 71"/>
                <a:gd name="T1" fmla="*/ 0 h 64"/>
                <a:gd name="T2" fmla="*/ 15 w 71"/>
                <a:gd name="T3" fmla="*/ 0 h 64"/>
                <a:gd name="T4" fmla="*/ 0 w 71"/>
                <a:gd name="T5" fmla="*/ 14 h 64"/>
                <a:gd name="T6" fmla="*/ 0 w 71"/>
                <a:gd name="T7" fmla="*/ 50 h 64"/>
                <a:gd name="T8" fmla="*/ 15 w 71"/>
                <a:gd name="T9" fmla="*/ 64 h 64"/>
                <a:gd name="T10" fmla="*/ 57 w 71"/>
                <a:gd name="T11" fmla="*/ 64 h 64"/>
                <a:gd name="T12" fmla="*/ 71 w 71"/>
                <a:gd name="T13" fmla="*/ 50 h 64"/>
                <a:gd name="T14" fmla="*/ 71 w 71"/>
                <a:gd name="T15" fmla="*/ 14 h 64"/>
                <a:gd name="T16" fmla="*/ 57 w 71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4">
                  <a:moveTo>
                    <a:pt x="5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8"/>
                    <a:pt x="7" y="64"/>
                    <a:pt x="15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65" y="64"/>
                    <a:pt x="71" y="58"/>
                    <a:pt x="71" y="5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6"/>
                    <a:pt x="65" y="0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  <p:sp>
          <p:nvSpPr>
            <p:cNvPr id="66" name="淘宝店chenying0907 44"/>
            <p:cNvSpPr/>
            <p:nvPr/>
          </p:nvSpPr>
          <p:spPr bwMode="auto">
            <a:xfrm>
              <a:off x="7476738" y="3740910"/>
              <a:ext cx="87968" cy="80737"/>
            </a:xfrm>
            <a:custGeom>
              <a:avLst/>
              <a:gdLst>
                <a:gd name="T0" fmla="*/ 56 w 71"/>
                <a:gd name="T1" fmla="*/ 0 h 64"/>
                <a:gd name="T2" fmla="*/ 14 w 71"/>
                <a:gd name="T3" fmla="*/ 0 h 64"/>
                <a:gd name="T4" fmla="*/ 0 w 71"/>
                <a:gd name="T5" fmla="*/ 14 h 64"/>
                <a:gd name="T6" fmla="*/ 0 w 71"/>
                <a:gd name="T7" fmla="*/ 50 h 64"/>
                <a:gd name="T8" fmla="*/ 14 w 71"/>
                <a:gd name="T9" fmla="*/ 64 h 64"/>
                <a:gd name="T10" fmla="*/ 56 w 71"/>
                <a:gd name="T11" fmla="*/ 64 h 64"/>
                <a:gd name="T12" fmla="*/ 71 w 71"/>
                <a:gd name="T13" fmla="*/ 50 h 64"/>
                <a:gd name="T14" fmla="*/ 71 w 71"/>
                <a:gd name="T15" fmla="*/ 14 h 64"/>
                <a:gd name="T16" fmla="*/ 56 w 71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4">
                  <a:moveTo>
                    <a:pt x="5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8"/>
                    <a:pt x="6" y="64"/>
                    <a:pt x="14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4" y="64"/>
                    <a:pt x="71" y="58"/>
                    <a:pt x="71" y="5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6"/>
                    <a:pt x="64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endParaRPr>
            </a:p>
          </p:txBody>
        </p:sp>
      </p:grpSp>
      <p:sp>
        <p:nvSpPr>
          <p:cNvPr id="67" name="PA_淘宝店chenying0907 96"/>
          <p:cNvSpPr txBox="1"/>
          <p:nvPr>
            <p:custDataLst>
              <p:tags r:id="rId16"/>
            </p:custDataLst>
          </p:nvPr>
        </p:nvSpPr>
        <p:spPr>
          <a:xfrm>
            <a:off x="1853565" y="5211556"/>
            <a:ext cx="9925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D3B3"/>
                </a:solidFill>
                <a:latin typeface="Arial" panose="020B0604020202020204" pitchFamily="34" charset="0"/>
                <a:ea typeface="思源黑体 CN Medium" panose="020B0600000000000000" charset="-122"/>
                <a:cs typeface="Arial" panose="020B0604020202020204" pitchFamily="34" charset="0"/>
                <a:sym typeface="思源黑体 CN Normal" panose="020B0400000000000000" charset="-122"/>
              </a:rPr>
              <a:t>2016</a:t>
            </a:r>
            <a:endParaRPr lang="en-US" altLang="zh-CN" sz="1600" dirty="0">
              <a:solidFill>
                <a:srgbClr val="00D3B3"/>
              </a:solidFill>
              <a:latin typeface="Arial" panose="020B0604020202020204" pitchFamily="34" charset="0"/>
              <a:ea typeface="思源黑体 CN Medium" panose="020B0600000000000000" charset="-122"/>
              <a:cs typeface="Arial" panose="020B0604020202020204" pitchFamily="34" charset="0"/>
              <a:sym typeface="思源黑体 CN Normal" panose="020B0400000000000000" charset="-122"/>
            </a:endParaRPr>
          </a:p>
        </p:txBody>
      </p:sp>
      <p:sp>
        <p:nvSpPr>
          <p:cNvPr id="68" name="PA_淘宝店chenying0907 99"/>
          <p:cNvSpPr txBox="1"/>
          <p:nvPr>
            <p:custDataLst>
              <p:tags r:id="rId17"/>
            </p:custDataLst>
          </p:nvPr>
        </p:nvSpPr>
        <p:spPr>
          <a:xfrm>
            <a:off x="5577205" y="5211556"/>
            <a:ext cx="1004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5FCC"/>
                </a:solidFill>
                <a:latin typeface="Arial" panose="020B0604020202020204" pitchFamily="34" charset="0"/>
                <a:ea typeface="思源黑体 CN Medium" panose="020B0600000000000000" charset="-122"/>
                <a:cs typeface="Arial" panose="020B0604020202020204" pitchFamily="34" charset="0"/>
                <a:sym typeface="思源黑体 CN Normal" panose="020B0400000000000000" charset="-122"/>
              </a:rPr>
              <a:t>2018</a:t>
            </a:r>
            <a:endParaRPr lang="en-US" altLang="zh-CN" sz="1600" dirty="0">
              <a:solidFill>
                <a:srgbClr val="1B5FCC"/>
              </a:solidFill>
              <a:latin typeface="Arial" panose="020B0604020202020204" pitchFamily="34" charset="0"/>
              <a:ea typeface="思源黑体 CN Medium" panose="020B0600000000000000" charset="-122"/>
              <a:cs typeface="Arial" panose="020B0604020202020204" pitchFamily="34" charset="0"/>
              <a:sym typeface="思源黑体 CN Normal" panose="020B0400000000000000" charset="-122"/>
            </a:endParaRPr>
          </a:p>
        </p:txBody>
      </p:sp>
      <p:sp>
        <p:nvSpPr>
          <p:cNvPr id="69" name="PA_淘宝店chenying0907 102"/>
          <p:cNvSpPr txBox="1"/>
          <p:nvPr>
            <p:custDataLst>
              <p:tags r:id="rId18"/>
            </p:custDataLst>
          </p:nvPr>
        </p:nvSpPr>
        <p:spPr>
          <a:xfrm>
            <a:off x="9231630" y="5211556"/>
            <a:ext cx="1004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5FCC"/>
                </a:solidFill>
                <a:latin typeface="Arial" panose="020B0604020202020204" pitchFamily="34" charset="0"/>
                <a:ea typeface="思源黑体 CN Medium" panose="020B0600000000000000" charset="-122"/>
                <a:cs typeface="Arial" panose="020B0604020202020204" pitchFamily="34" charset="0"/>
                <a:sym typeface="思源黑体 CN Normal" panose="020B0400000000000000" charset="-122"/>
              </a:rPr>
              <a:t>2020</a:t>
            </a:r>
            <a:endParaRPr lang="en-US" altLang="zh-CN" sz="1600" dirty="0">
              <a:solidFill>
                <a:srgbClr val="1B5FCC"/>
              </a:solidFill>
              <a:latin typeface="Arial" panose="020B0604020202020204" pitchFamily="34" charset="0"/>
              <a:ea typeface="思源黑体 CN Medium" panose="020B0600000000000000" charset="-122"/>
              <a:cs typeface="Arial" panose="020B0604020202020204" pitchFamily="34" charset="0"/>
              <a:sym typeface="思源黑体 CN Normal" panose="020B0400000000000000" charset="-122"/>
            </a:endParaRPr>
          </a:p>
        </p:txBody>
      </p:sp>
      <p:sp>
        <p:nvSpPr>
          <p:cNvPr id="70" name="PA_淘宝店chenying0907 107"/>
          <p:cNvSpPr txBox="1"/>
          <p:nvPr>
            <p:custDataLst>
              <p:tags r:id="rId19"/>
            </p:custDataLst>
          </p:nvPr>
        </p:nvSpPr>
        <p:spPr>
          <a:xfrm>
            <a:off x="3745230" y="1560941"/>
            <a:ext cx="1004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5FCC"/>
                </a:solidFill>
                <a:latin typeface="Arial" panose="020B0604020202020204" pitchFamily="34" charset="0"/>
                <a:ea typeface="思源黑体 CN Medium" panose="020B0600000000000000" charset="-122"/>
                <a:cs typeface="Arial" panose="020B0604020202020204" pitchFamily="34" charset="0"/>
                <a:sym typeface="思源黑体 CN Normal" panose="020B0400000000000000" charset="-122"/>
              </a:rPr>
              <a:t>2017</a:t>
            </a:r>
            <a:endParaRPr lang="en-US" altLang="zh-CN" sz="1600" dirty="0">
              <a:solidFill>
                <a:srgbClr val="1B5FCC"/>
              </a:solidFill>
              <a:latin typeface="Arial" panose="020B0604020202020204" pitchFamily="34" charset="0"/>
              <a:ea typeface="思源黑体 CN Medium" panose="020B0600000000000000" charset="-122"/>
              <a:cs typeface="Arial" panose="020B0604020202020204" pitchFamily="34" charset="0"/>
              <a:sym typeface="思源黑体 CN Normal" panose="020B0400000000000000" charset="-122"/>
            </a:endParaRPr>
          </a:p>
        </p:txBody>
      </p:sp>
      <p:sp>
        <p:nvSpPr>
          <p:cNvPr id="71" name="PA_淘宝店chenying0907 108"/>
          <p:cNvSpPr txBox="1"/>
          <p:nvPr>
            <p:custDataLst>
              <p:tags r:id="rId20"/>
            </p:custDataLst>
          </p:nvPr>
        </p:nvSpPr>
        <p:spPr>
          <a:xfrm>
            <a:off x="7437755" y="1560941"/>
            <a:ext cx="1004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5FCC"/>
                </a:solidFill>
                <a:latin typeface="Arial" panose="020B0604020202020204" pitchFamily="34" charset="0"/>
                <a:ea typeface="思源黑体 CN Medium" panose="020B0600000000000000" charset="-122"/>
                <a:cs typeface="Arial" panose="020B0604020202020204" pitchFamily="34" charset="0"/>
                <a:sym typeface="思源黑体 CN Normal" panose="020B0400000000000000" charset="-122"/>
              </a:rPr>
              <a:t>2019</a:t>
            </a:r>
            <a:endParaRPr lang="en-US" altLang="zh-CN" sz="1600" dirty="0">
              <a:solidFill>
                <a:srgbClr val="1B5FCC"/>
              </a:solidFill>
              <a:latin typeface="Arial" panose="020B0604020202020204" pitchFamily="34" charset="0"/>
              <a:ea typeface="思源黑体 CN Medium" panose="020B0600000000000000" charset="-122"/>
              <a:cs typeface="Arial" panose="020B0604020202020204" pitchFamily="34" charset="0"/>
              <a:sym typeface="思源黑体 CN Normal" panose="020B0400000000000000" charset="-122"/>
            </a:endParaRPr>
          </a:p>
        </p:txBody>
      </p:sp>
      <p:sp>
        <p:nvSpPr>
          <p:cNvPr id="72" name="TextBox 14"/>
          <p:cNvSpPr>
            <a:spLocks noChangeArrowheads="1"/>
          </p:cNvSpPr>
          <p:nvPr/>
        </p:nvSpPr>
        <p:spPr bwMode="auto">
          <a:xfrm>
            <a:off x="1237560" y="1899763"/>
            <a:ext cx="20714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0D3B3"/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rPr>
              <a:t>OpenTracing</a:t>
            </a:r>
            <a:endParaRPr lang="zh-CN" altLang="en-US" sz="2000" dirty="0">
              <a:solidFill>
                <a:srgbClr val="00D3B3"/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  <p:sp>
        <p:nvSpPr>
          <p:cNvPr id="73" name="TextBox 16"/>
          <p:cNvSpPr>
            <a:spLocks noChangeArrowheads="1"/>
          </p:cNvSpPr>
          <p:nvPr/>
        </p:nvSpPr>
        <p:spPr bwMode="auto">
          <a:xfrm>
            <a:off x="1237560" y="2255698"/>
            <a:ext cx="2543738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2016年成为CNCF项目，提供与供应商无关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的分布式跟踪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API</a:t>
            </a:r>
            <a:endParaRPr lang="en-US" altLang="zh-CN" sz="1400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74" name="TextBox 14"/>
          <p:cNvSpPr>
            <a:spLocks noChangeArrowheads="1"/>
          </p:cNvSpPr>
          <p:nvPr/>
        </p:nvSpPr>
        <p:spPr bwMode="auto">
          <a:xfrm>
            <a:off x="4909185" y="1899763"/>
            <a:ext cx="20714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1B5FCC"/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rPr>
              <a:t>OpenCensus</a:t>
            </a:r>
            <a:endParaRPr lang="en-US" altLang="zh-CN" sz="2000" dirty="0">
              <a:solidFill>
                <a:srgbClr val="1B5FCC"/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  <p:sp>
        <p:nvSpPr>
          <p:cNvPr id="75" name="TextBox 16"/>
          <p:cNvSpPr>
            <a:spLocks noChangeArrowheads="1"/>
          </p:cNvSpPr>
          <p:nvPr/>
        </p:nvSpPr>
        <p:spPr bwMode="auto">
          <a:xfrm>
            <a:off x="4909185" y="2234108"/>
            <a:ext cx="2543738" cy="92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2018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年谷歌开源项目，提供与供应商无关的分布式跟踪和指标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API</a:t>
            </a:r>
            <a:endParaRPr lang="en-US" altLang="zh-CN" sz="1400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76" name="TextBox 14"/>
          <p:cNvSpPr>
            <a:spLocks noChangeArrowheads="1"/>
          </p:cNvSpPr>
          <p:nvPr/>
        </p:nvSpPr>
        <p:spPr bwMode="auto">
          <a:xfrm>
            <a:off x="3058563" y="4018308"/>
            <a:ext cx="20714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1B5FCC"/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rPr>
              <a:t>Open</a:t>
            </a:r>
            <a:r>
              <a:rPr lang="en-US" altLang="zh-CN" sz="2000" dirty="0">
                <a:solidFill>
                  <a:srgbClr val="1B5FCC"/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rPr>
              <a:t>Metrics</a:t>
            </a:r>
            <a:endParaRPr lang="en-US" altLang="zh-CN" sz="2000" dirty="0">
              <a:solidFill>
                <a:srgbClr val="1B5FCC"/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  <p:sp>
        <p:nvSpPr>
          <p:cNvPr id="77" name="TextBox 16"/>
          <p:cNvSpPr>
            <a:spLocks noChangeArrowheads="1"/>
          </p:cNvSpPr>
          <p:nvPr/>
        </p:nvSpPr>
        <p:spPr bwMode="auto">
          <a:xfrm>
            <a:off x="3058563" y="4352653"/>
            <a:ext cx="2543738" cy="92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201</a:t>
            </a:r>
            <a:r>
              <a:rPr 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7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年起源于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Prometheus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社区，提供与供应商无关的分布式指标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API</a:t>
            </a:r>
            <a:endParaRPr lang="en-US" altLang="zh-CN" sz="1400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78" name="TextBox 14"/>
          <p:cNvSpPr>
            <a:spLocks noChangeArrowheads="1"/>
          </p:cNvSpPr>
          <p:nvPr/>
        </p:nvSpPr>
        <p:spPr bwMode="auto">
          <a:xfrm>
            <a:off x="6740525" y="4018308"/>
            <a:ext cx="20714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1B5FCC"/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rPr>
              <a:t>OpenTelemetry</a:t>
            </a:r>
            <a:endParaRPr lang="zh-CN" altLang="en-US" sz="2000" dirty="0">
              <a:solidFill>
                <a:srgbClr val="1B5FCC"/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  <p:sp>
        <p:nvSpPr>
          <p:cNvPr id="79" name="TextBox 16"/>
          <p:cNvSpPr>
            <a:spLocks noChangeArrowheads="1"/>
          </p:cNvSpPr>
          <p:nvPr/>
        </p:nvSpPr>
        <p:spPr bwMode="auto">
          <a:xfrm>
            <a:off x="6740525" y="4352653"/>
            <a:ext cx="2543738" cy="92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2019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年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OpenTracing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和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OpenCensus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合并为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OpenTelemetry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，并加入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CNCF</a:t>
            </a:r>
            <a:endParaRPr lang="zh-CN" altLang="en-US" sz="1400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80" name="TextBox 14"/>
          <p:cNvSpPr>
            <a:spLocks noChangeArrowheads="1"/>
          </p:cNvSpPr>
          <p:nvPr/>
        </p:nvSpPr>
        <p:spPr bwMode="auto">
          <a:xfrm>
            <a:off x="8618927" y="1899763"/>
            <a:ext cx="20714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1B5FCC"/>
                </a:solidFill>
                <a:latin typeface="思源黑体 CN Normal" panose="020B0400000000000000" charset="-122"/>
                <a:ea typeface="思源黑体 CN Medium" panose="020B0600000000000000" charset="-122"/>
                <a:cs typeface="+mn-ea"/>
                <a:sym typeface="思源黑体 CN Normal" panose="020B0400000000000000" charset="-122"/>
              </a:rPr>
              <a:t>OpenTelemetry</a:t>
            </a:r>
            <a:endParaRPr lang="zh-CN" altLang="en-US" sz="2000" dirty="0">
              <a:solidFill>
                <a:srgbClr val="1B5FCC"/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  <p:sp>
        <p:nvSpPr>
          <p:cNvPr id="81" name="TextBox 16"/>
          <p:cNvSpPr>
            <a:spLocks noChangeArrowheads="1"/>
          </p:cNvSpPr>
          <p:nvPr/>
        </p:nvSpPr>
        <p:spPr bwMode="auto">
          <a:xfrm>
            <a:off x="8618927" y="2234108"/>
            <a:ext cx="2543738" cy="92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2020年3月发布第一个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beta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版本，是继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K8S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之后第二活跃的</a:t>
            </a:r>
            <a:r>
              <a:rPr lang="en-US" altLang="zh-CN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CNCF</a:t>
            </a:r>
            <a:r>
              <a:rPr lang="zh-CN" altLang="en-US" sz="1400">
                <a:solidFill>
                  <a:srgbClr val="282828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项目</a:t>
            </a:r>
            <a:endParaRPr lang="zh-CN" altLang="en-US" sz="1400" dirty="0">
              <a:solidFill>
                <a:srgbClr val="282828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ea"/>
            </a:endParaRPr>
          </a:p>
        </p:txBody>
      </p:sp>
      <p:sp>
        <p:nvSpPr>
          <p:cNvPr id="16" name="PA_淘宝店chenying0907 6"/>
          <p:cNvSpPr/>
          <p:nvPr>
            <p:custDataLst>
              <p:tags r:id="rId21"/>
            </p:custDataLst>
          </p:nvPr>
        </p:nvSpPr>
        <p:spPr bwMode="auto">
          <a:xfrm>
            <a:off x="1487805" y="3504041"/>
            <a:ext cx="1818005" cy="191770"/>
          </a:xfrm>
          <a:custGeom>
            <a:avLst/>
            <a:gdLst>
              <a:gd name="T0" fmla="*/ 1099 w 1149"/>
              <a:gd name="T1" fmla="*/ 121 h 121"/>
              <a:gd name="T2" fmla="*/ 549 w 1149"/>
              <a:gd name="T3" fmla="*/ 121 h 121"/>
              <a:gd name="T4" fmla="*/ 0 w 1149"/>
              <a:gd name="T5" fmla="*/ 121 h 121"/>
              <a:gd name="T6" fmla="*/ 50 w 1149"/>
              <a:gd name="T7" fmla="*/ 61 h 121"/>
              <a:gd name="T8" fmla="*/ 0 w 1149"/>
              <a:gd name="T9" fmla="*/ 0 h 121"/>
              <a:gd name="T10" fmla="*/ 549 w 1149"/>
              <a:gd name="T11" fmla="*/ 0 h 121"/>
              <a:gd name="T12" fmla="*/ 1099 w 1149"/>
              <a:gd name="T13" fmla="*/ 0 h 121"/>
              <a:gd name="T14" fmla="*/ 1149 w 1149"/>
              <a:gd name="T15" fmla="*/ 61 h 121"/>
              <a:gd name="T16" fmla="*/ 1099 w 1149"/>
              <a:gd name="T1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9" h="121">
                <a:moveTo>
                  <a:pt x="1099" y="121"/>
                </a:moveTo>
                <a:lnTo>
                  <a:pt x="549" y="121"/>
                </a:lnTo>
                <a:lnTo>
                  <a:pt x="0" y="121"/>
                </a:lnTo>
                <a:lnTo>
                  <a:pt x="50" y="61"/>
                </a:lnTo>
                <a:lnTo>
                  <a:pt x="0" y="0"/>
                </a:lnTo>
                <a:lnTo>
                  <a:pt x="549" y="0"/>
                </a:lnTo>
                <a:lnTo>
                  <a:pt x="1099" y="0"/>
                </a:lnTo>
                <a:lnTo>
                  <a:pt x="1149" y="61"/>
                </a:lnTo>
                <a:lnTo>
                  <a:pt x="1099" y="121"/>
                </a:lnTo>
                <a:close/>
              </a:path>
            </a:pathLst>
          </a:custGeom>
          <a:gradFill>
            <a:gsLst>
              <a:gs pos="0">
                <a:srgbClr val="00D3B3"/>
              </a:gs>
              <a:gs pos="100000">
                <a:srgbClr val="008DFF"/>
              </a:gs>
            </a:gsLst>
            <a:lin ang="2700000" scaled="0"/>
          </a:gradFill>
          <a:ln w="6350"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  <p:sp>
        <p:nvSpPr>
          <p:cNvPr id="17" name="PA_淘宝店chenying0907 7"/>
          <p:cNvSpPr/>
          <p:nvPr>
            <p:custDataLst>
              <p:tags r:id="rId22"/>
            </p:custDataLst>
          </p:nvPr>
        </p:nvSpPr>
        <p:spPr bwMode="auto">
          <a:xfrm>
            <a:off x="3333115" y="3504041"/>
            <a:ext cx="1816735" cy="191770"/>
          </a:xfrm>
          <a:custGeom>
            <a:avLst/>
            <a:gdLst>
              <a:gd name="T0" fmla="*/ 1098 w 1148"/>
              <a:gd name="T1" fmla="*/ 121 h 121"/>
              <a:gd name="T2" fmla="*/ 550 w 1148"/>
              <a:gd name="T3" fmla="*/ 121 h 121"/>
              <a:gd name="T4" fmla="*/ 0 w 1148"/>
              <a:gd name="T5" fmla="*/ 121 h 121"/>
              <a:gd name="T6" fmla="*/ 50 w 1148"/>
              <a:gd name="T7" fmla="*/ 61 h 121"/>
              <a:gd name="T8" fmla="*/ 0 w 1148"/>
              <a:gd name="T9" fmla="*/ 0 h 121"/>
              <a:gd name="T10" fmla="*/ 550 w 1148"/>
              <a:gd name="T11" fmla="*/ 0 h 121"/>
              <a:gd name="T12" fmla="*/ 1098 w 1148"/>
              <a:gd name="T13" fmla="*/ 0 h 121"/>
              <a:gd name="T14" fmla="*/ 1148 w 1148"/>
              <a:gd name="T15" fmla="*/ 61 h 121"/>
              <a:gd name="T16" fmla="*/ 1098 w 1148"/>
              <a:gd name="T1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21">
                <a:moveTo>
                  <a:pt x="1098" y="121"/>
                </a:moveTo>
                <a:lnTo>
                  <a:pt x="550" y="121"/>
                </a:lnTo>
                <a:lnTo>
                  <a:pt x="0" y="121"/>
                </a:lnTo>
                <a:lnTo>
                  <a:pt x="50" y="61"/>
                </a:lnTo>
                <a:lnTo>
                  <a:pt x="0" y="0"/>
                </a:lnTo>
                <a:lnTo>
                  <a:pt x="550" y="0"/>
                </a:lnTo>
                <a:lnTo>
                  <a:pt x="1098" y="0"/>
                </a:lnTo>
                <a:lnTo>
                  <a:pt x="1148" y="61"/>
                </a:lnTo>
                <a:lnTo>
                  <a:pt x="1098" y="121"/>
                </a:lnTo>
                <a:close/>
              </a:path>
            </a:pathLst>
          </a:custGeom>
          <a:gradFill>
            <a:gsLst>
              <a:gs pos="0">
                <a:srgbClr val="1B5FCC"/>
              </a:gs>
              <a:gs pos="100000">
                <a:srgbClr val="012EA3"/>
              </a:gs>
            </a:gsLst>
            <a:lin ang="2700000" scaled="0"/>
          </a:gradFill>
          <a:ln w="6350"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  <p:sp>
        <p:nvSpPr>
          <p:cNvPr id="18" name="PA_淘宝店chenying0907 8"/>
          <p:cNvSpPr/>
          <p:nvPr>
            <p:custDataLst>
              <p:tags r:id="rId23"/>
            </p:custDataLst>
          </p:nvPr>
        </p:nvSpPr>
        <p:spPr bwMode="auto">
          <a:xfrm>
            <a:off x="5176520" y="3504041"/>
            <a:ext cx="1818005" cy="191770"/>
          </a:xfrm>
          <a:custGeom>
            <a:avLst/>
            <a:gdLst>
              <a:gd name="T0" fmla="*/ 1099 w 1149"/>
              <a:gd name="T1" fmla="*/ 121 h 121"/>
              <a:gd name="T2" fmla="*/ 550 w 1149"/>
              <a:gd name="T3" fmla="*/ 121 h 121"/>
              <a:gd name="T4" fmla="*/ 0 w 1149"/>
              <a:gd name="T5" fmla="*/ 121 h 121"/>
              <a:gd name="T6" fmla="*/ 50 w 1149"/>
              <a:gd name="T7" fmla="*/ 61 h 121"/>
              <a:gd name="T8" fmla="*/ 0 w 1149"/>
              <a:gd name="T9" fmla="*/ 0 h 121"/>
              <a:gd name="T10" fmla="*/ 550 w 1149"/>
              <a:gd name="T11" fmla="*/ 0 h 121"/>
              <a:gd name="T12" fmla="*/ 1099 w 1149"/>
              <a:gd name="T13" fmla="*/ 0 h 121"/>
              <a:gd name="T14" fmla="*/ 1149 w 1149"/>
              <a:gd name="T15" fmla="*/ 61 h 121"/>
              <a:gd name="T16" fmla="*/ 1099 w 1149"/>
              <a:gd name="T1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9" h="121">
                <a:moveTo>
                  <a:pt x="1099" y="121"/>
                </a:moveTo>
                <a:lnTo>
                  <a:pt x="550" y="121"/>
                </a:lnTo>
                <a:lnTo>
                  <a:pt x="0" y="121"/>
                </a:lnTo>
                <a:lnTo>
                  <a:pt x="50" y="61"/>
                </a:lnTo>
                <a:lnTo>
                  <a:pt x="0" y="0"/>
                </a:lnTo>
                <a:lnTo>
                  <a:pt x="550" y="0"/>
                </a:lnTo>
                <a:lnTo>
                  <a:pt x="1099" y="0"/>
                </a:lnTo>
                <a:lnTo>
                  <a:pt x="1149" y="61"/>
                </a:lnTo>
                <a:lnTo>
                  <a:pt x="1099" y="121"/>
                </a:lnTo>
                <a:close/>
              </a:path>
            </a:pathLst>
          </a:custGeom>
          <a:gradFill>
            <a:gsLst>
              <a:gs pos="0">
                <a:srgbClr val="1B5FCC"/>
              </a:gs>
              <a:gs pos="100000">
                <a:srgbClr val="012EA3"/>
              </a:gs>
            </a:gsLst>
            <a:lin ang="2700000" scaled="0"/>
          </a:gradFill>
          <a:ln w="6350"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  <p:sp>
        <p:nvSpPr>
          <p:cNvPr id="19" name="PA_淘宝店chenying0907 9"/>
          <p:cNvSpPr/>
          <p:nvPr>
            <p:custDataLst>
              <p:tags r:id="rId24"/>
            </p:custDataLst>
          </p:nvPr>
        </p:nvSpPr>
        <p:spPr bwMode="auto">
          <a:xfrm>
            <a:off x="7021830" y="3504041"/>
            <a:ext cx="1816735" cy="191770"/>
          </a:xfrm>
          <a:custGeom>
            <a:avLst/>
            <a:gdLst>
              <a:gd name="T0" fmla="*/ 1098 w 1148"/>
              <a:gd name="T1" fmla="*/ 121 h 121"/>
              <a:gd name="T2" fmla="*/ 549 w 1148"/>
              <a:gd name="T3" fmla="*/ 121 h 121"/>
              <a:gd name="T4" fmla="*/ 0 w 1148"/>
              <a:gd name="T5" fmla="*/ 121 h 121"/>
              <a:gd name="T6" fmla="*/ 50 w 1148"/>
              <a:gd name="T7" fmla="*/ 61 h 121"/>
              <a:gd name="T8" fmla="*/ 0 w 1148"/>
              <a:gd name="T9" fmla="*/ 0 h 121"/>
              <a:gd name="T10" fmla="*/ 549 w 1148"/>
              <a:gd name="T11" fmla="*/ 0 h 121"/>
              <a:gd name="T12" fmla="*/ 1098 w 1148"/>
              <a:gd name="T13" fmla="*/ 0 h 121"/>
              <a:gd name="T14" fmla="*/ 1148 w 1148"/>
              <a:gd name="T15" fmla="*/ 61 h 121"/>
              <a:gd name="T16" fmla="*/ 1098 w 1148"/>
              <a:gd name="T1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8" h="121">
                <a:moveTo>
                  <a:pt x="1098" y="121"/>
                </a:moveTo>
                <a:lnTo>
                  <a:pt x="549" y="121"/>
                </a:lnTo>
                <a:lnTo>
                  <a:pt x="0" y="121"/>
                </a:lnTo>
                <a:lnTo>
                  <a:pt x="50" y="61"/>
                </a:lnTo>
                <a:lnTo>
                  <a:pt x="0" y="0"/>
                </a:lnTo>
                <a:lnTo>
                  <a:pt x="549" y="0"/>
                </a:lnTo>
                <a:lnTo>
                  <a:pt x="1098" y="0"/>
                </a:lnTo>
                <a:lnTo>
                  <a:pt x="1148" y="61"/>
                </a:lnTo>
                <a:lnTo>
                  <a:pt x="1098" y="121"/>
                </a:lnTo>
                <a:close/>
              </a:path>
            </a:pathLst>
          </a:custGeom>
          <a:gradFill>
            <a:gsLst>
              <a:gs pos="0">
                <a:srgbClr val="1B5FCC"/>
              </a:gs>
              <a:gs pos="100000">
                <a:srgbClr val="012EA3"/>
              </a:gs>
            </a:gsLst>
            <a:lin ang="2700000" scaled="0"/>
          </a:gradFill>
          <a:ln w="6350"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  <p:sp>
        <p:nvSpPr>
          <p:cNvPr id="20" name="PA_淘宝店chenying0907 10"/>
          <p:cNvSpPr/>
          <p:nvPr>
            <p:custDataLst>
              <p:tags r:id="rId25"/>
            </p:custDataLst>
          </p:nvPr>
        </p:nvSpPr>
        <p:spPr bwMode="auto">
          <a:xfrm>
            <a:off x="8865870" y="3504041"/>
            <a:ext cx="1818005" cy="191770"/>
          </a:xfrm>
          <a:custGeom>
            <a:avLst/>
            <a:gdLst>
              <a:gd name="T0" fmla="*/ 1099 w 1149"/>
              <a:gd name="T1" fmla="*/ 121 h 121"/>
              <a:gd name="T2" fmla="*/ 550 w 1149"/>
              <a:gd name="T3" fmla="*/ 121 h 121"/>
              <a:gd name="T4" fmla="*/ 0 w 1149"/>
              <a:gd name="T5" fmla="*/ 121 h 121"/>
              <a:gd name="T6" fmla="*/ 50 w 1149"/>
              <a:gd name="T7" fmla="*/ 61 h 121"/>
              <a:gd name="T8" fmla="*/ 0 w 1149"/>
              <a:gd name="T9" fmla="*/ 0 h 121"/>
              <a:gd name="T10" fmla="*/ 550 w 1149"/>
              <a:gd name="T11" fmla="*/ 0 h 121"/>
              <a:gd name="T12" fmla="*/ 1099 w 1149"/>
              <a:gd name="T13" fmla="*/ 0 h 121"/>
              <a:gd name="T14" fmla="*/ 1149 w 1149"/>
              <a:gd name="T15" fmla="*/ 61 h 121"/>
              <a:gd name="T16" fmla="*/ 1099 w 1149"/>
              <a:gd name="T1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9" h="121">
                <a:moveTo>
                  <a:pt x="1099" y="121"/>
                </a:moveTo>
                <a:lnTo>
                  <a:pt x="550" y="121"/>
                </a:lnTo>
                <a:lnTo>
                  <a:pt x="0" y="121"/>
                </a:lnTo>
                <a:lnTo>
                  <a:pt x="50" y="61"/>
                </a:lnTo>
                <a:lnTo>
                  <a:pt x="0" y="0"/>
                </a:lnTo>
                <a:lnTo>
                  <a:pt x="550" y="0"/>
                </a:lnTo>
                <a:lnTo>
                  <a:pt x="1099" y="0"/>
                </a:lnTo>
                <a:lnTo>
                  <a:pt x="1149" y="61"/>
                </a:lnTo>
                <a:lnTo>
                  <a:pt x="1099" y="121"/>
                </a:lnTo>
                <a:close/>
              </a:path>
            </a:pathLst>
          </a:custGeom>
          <a:gradFill>
            <a:gsLst>
              <a:gs pos="0">
                <a:srgbClr val="1B5FCC"/>
              </a:gs>
              <a:gs pos="100000">
                <a:srgbClr val="012EA3"/>
              </a:gs>
            </a:gsLst>
            <a:lin ang="2700000" scaled="0"/>
          </a:gradFill>
          <a:ln w="6350"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Medium" panose="020B0600000000000000" charset="-122"/>
              <a:cs typeface="+mn-ea"/>
              <a:sym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75,&quot;width&quot;:1277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KSO_WM_UNIT_PLACING_PICTURE_USER_VIEWPORT" val="{&quot;height&quot;:1644.0294336638883,&quot;width&quot;:1644.9323820701395}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  <p:tag name="KSO_WM_UNIT_PLACING_PICTURE_USER_VIEWPORT" val="{&quot;height&quot;:6890,&quot;width&quot;:7820}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COMMONDATA" val="eyJoZGlkIjoiYmM4ZjU2OTA4NzcyNTA3N2RiOTE5YjA2MTU0ZDA4MGUifQ=="/>
  <p:tag name="KSO_WPP_MARK_KEY" val="3604d319-265f-4fce-805e-b121a4d3ff18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UNIT_PLACING_PICTURE_USER_VIEWPORT" val="{&quot;height&quot;:3885,&quot;width&quot;:7245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3964</Words>
  <Application>WPS 演示</Application>
  <PresentationFormat>宽屏</PresentationFormat>
  <Paragraphs>279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Arial</vt:lpstr>
      <vt:lpstr>宋体</vt:lpstr>
      <vt:lpstr>Wingdings</vt:lpstr>
      <vt:lpstr>Wingdings</vt:lpstr>
      <vt:lpstr>思源黑体 CN Bold</vt:lpstr>
      <vt:lpstr>黑体</vt:lpstr>
      <vt:lpstr>思源黑体 CN Normal</vt:lpstr>
      <vt:lpstr>思源黑体 CN Regular</vt:lpstr>
      <vt:lpstr>思源黑体 CN Medium</vt:lpstr>
      <vt:lpstr>思源黑体</vt:lpstr>
      <vt:lpstr>微软雅黑</vt:lpstr>
      <vt:lpstr>Arial Unicode MS</vt:lpstr>
      <vt:lpstr>Calibri</vt:lpstr>
      <vt:lpstr>自定义设计方案</vt:lpstr>
      <vt:lpstr>PowerPoint 演示文稿</vt:lpstr>
      <vt:lpstr>PowerPoint 演示文稿</vt:lpstr>
      <vt:lpstr>PowerPoint 演示文稿</vt:lpstr>
      <vt:lpstr>什么是分布式系统？</vt:lpstr>
      <vt:lpstr>什么是分布式系统？</vt:lpstr>
      <vt:lpstr>为什么需要分布式系统可观测</vt:lpstr>
      <vt:lpstr>为什么需要分布式系统可观测</vt:lpstr>
      <vt:lpstr>PowerPoint 演示文稿</vt:lpstr>
      <vt:lpstr>OpenTelemetry背景</vt:lpstr>
      <vt:lpstr>OpenTelemetry-Github社区</vt:lpstr>
      <vt:lpstr>OpenTelemetry-Nuget版本迭代</vt:lpstr>
      <vt:lpstr>什么是OpenTelemetry</vt:lpstr>
      <vt:lpstr>PowerPoint 演示文稿</vt:lpstr>
      <vt:lpstr>OpenTelemetry可观测框架</vt:lpstr>
      <vt:lpstr>OpenTelemetry客户端结构</vt:lpstr>
      <vt:lpstr>OpenTelemetry的数据模型</vt:lpstr>
      <vt:lpstr>Traces-释义</vt:lpstr>
      <vt:lpstr>Traces-跨度Span（动态上下文）</vt:lpstr>
      <vt:lpstr>Traces-资源Resource（静态上下文）</vt:lpstr>
      <vt:lpstr>Traces-事件Event</vt:lpstr>
      <vt:lpstr>Metrics-释义</vt:lpstr>
      <vt:lpstr>Metrics-五种基本类型</vt:lpstr>
      <vt:lpstr>Metrics-Gauges（度量）</vt:lpstr>
      <vt:lpstr>Metrics-Counters（计数器）</vt:lpstr>
      <vt:lpstr>Metrics-Histograms（直方图）</vt:lpstr>
      <vt:lpstr>Metrics-Meters（速率计算器）</vt:lpstr>
      <vt:lpstr>Metrics-Timers（计时器）</vt:lpstr>
      <vt:lpstr>Logs（日志）</vt:lpstr>
      <vt:lpstr>Context Propagation（上下文传播）</vt:lpstr>
      <vt:lpstr>Baggage（键值对包袱）</vt:lpstr>
      <vt:lpstr>PowerPoint 演示文稿</vt:lpstr>
      <vt:lpstr>OpenTelemetry Library</vt:lpstr>
      <vt:lpstr>API</vt:lpstr>
      <vt:lpstr>SDK</vt:lpstr>
      <vt:lpstr>语义约定（Semantic Convertions）</vt:lpstr>
      <vt:lpstr>收集器（Collector）</vt:lpstr>
      <vt:lpstr>导出器（Exporter）</vt:lpstr>
      <vt:lpstr>OpenTelemetry Collection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chelsey</dc:creator>
  <cp:lastModifiedBy>Mr.梁</cp:lastModifiedBy>
  <cp:revision>165</cp:revision>
  <dcterms:created xsi:type="dcterms:W3CDTF">2021-09-06T05:33:00Z</dcterms:created>
  <dcterms:modified xsi:type="dcterms:W3CDTF">2023-03-23T02:18:44Z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BFD4F33BAACE493E830A2722751511C8</vt:lpwstr>
  </property>
  <property fmtid="{D5CDD505-2E9C-101B-9397-08002B2CF9AE}" pid="3" name="KSOProductBuildVer">
    <vt:lpwstr>2052-11.1.0.13703</vt:lpwstr>
  </property>
</Properties>
</file>